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363" r:id="rId2"/>
    <p:sldId id="362" r:id="rId3"/>
    <p:sldId id="264" r:id="rId4"/>
    <p:sldId id="338" r:id="rId5"/>
    <p:sldId id="360" r:id="rId6"/>
    <p:sldId id="367" r:id="rId7"/>
    <p:sldId id="361" r:id="rId8"/>
    <p:sldId id="366" r:id="rId9"/>
    <p:sldId id="364" r:id="rId10"/>
    <p:sldId id="383" r:id="rId11"/>
    <p:sldId id="350" r:id="rId12"/>
    <p:sldId id="351" r:id="rId13"/>
    <p:sldId id="352" r:id="rId14"/>
    <p:sldId id="365" r:id="rId15"/>
    <p:sldId id="384" r:id="rId16"/>
    <p:sldId id="354" r:id="rId17"/>
    <p:sldId id="355" r:id="rId18"/>
    <p:sldId id="356" r:id="rId19"/>
    <p:sldId id="357" r:id="rId20"/>
    <p:sldId id="358" r:id="rId21"/>
    <p:sldId id="334" r:id="rId22"/>
    <p:sldId id="380" r:id="rId23"/>
    <p:sldId id="368" r:id="rId24"/>
    <p:sldId id="370" r:id="rId25"/>
    <p:sldId id="335" r:id="rId26"/>
    <p:sldId id="385" r:id="rId27"/>
    <p:sldId id="372" r:id="rId28"/>
    <p:sldId id="373" r:id="rId29"/>
    <p:sldId id="374" r:id="rId30"/>
    <p:sldId id="382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E9E14B99-A8B4-43B4-8FF2-38B2D1B3EEB9}">
          <p14:sldIdLst>
            <p14:sldId id="363"/>
            <p14:sldId id="362"/>
            <p14:sldId id="264"/>
            <p14:sldId id="338"/>
            <p14:sldId id="360"/>
            <p14:sldId id="367"/>
            <p14:sldId id="361"/>
            <p14:sldId id="366"/>
            <p14:sldId id="364"/>
            <p14:sldId id="383"/>
            <p14:sldId id="350"/>
            <p14:sldId id="351"/>
            <p14:sldId id="352"/>
            <p14:sldId id="365"/>
            <p14:sldId id="384"/>
            <p14:sldId id="354"/>
            <p14:sldId id="355"/>
            <p14:sldId id="356"/>
            <p14:sldId id="357"/>
            <p14:sldId id="358"/>
            <p14:sldId id="334"/>
            <p14:sldId id="380"/>
            <p14:sldId id="368"/>
            <p14:sldId id="370"/>
            <p14:sldId id="335"/>
            <p14:sldId id="385"/>
            <p14:sldId id="372"/>
            <p14:sldId id="373"/>
            <p14:sldId id="374"/>
            <p14:sldId id="3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B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E3FDE45-AF77-4B5C-9715-49D594BDF05E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88" autoAdjust="0"/>
    <p:restoredTop sz="94660"/>
  </p:normalViewPr>
  <p:slideViewPr>
    <p:cSldViewPr showGuides="1">
      <p:cViewPr varScale="1">
        <p:scale>
          <a:sx n="87" d="100"/>
          <a:sy n="87" d="100"/>
        </p:scale>
        <p:origin x="60" y="3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1" d="100"/>
          <a:sy n="121" d="100"/>
        </p:scale>
        <p:origin x="493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CB0E01-7DAE-446F-B29D-A532C75E47D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9C014F-69BE-47BC-969B-2C9DCBA39F43}">
      <dgm:prSet/>
      <dgm:spPr/>
      <dgm:t>
        <a:bodyPr/>
        <a:lstStyle/>
        <a:p>
          <a:r>
            <a:rPr lang="en-US" dirty="0"/>
            <a:t>Allgemeine Hinweise</a:t>
          </a:r>
        </a:p>
      </dgm:t>
    </dgm:pt>
    <dgm:pt modelId="{F943C876-4BD8-4665-BD56-94CCFA0A227D}" type="parTrans" cxnId="{5941E111-35D1-425D-B19A-6323845EBD60}">
      <dgm:prSet/>
      <dgm:spPr/>
      <dgm:t>
        <a:bodyPr/>
        <a:lstStyle/>
        <a:p>
          <a:endParaRPr lang="en-US"/>
        </a:p>
      </dgm:t>
    </dgm:pt>
    <dgm:pt modelId="{22B5463F-2BA6-44F3-B383-D9B7DFBFB332}" type="sibTrans" cxnId="{5941E111-35D1-425D-B19A-6323845EBD60}">
      <dgm:prSet/>
      <dgm:spPr/>
      <dgm:t>
        <a:bodyPr/>
        <a:lstStyle/>
        <a:p>
          <a:endParaRPr lang="en-US"/>
        </a:p>
      </dgm:t>
    </dgm:pt>
    <dgm:pt modelId="{215DCE43-A6BB-42E7-AE0D-A604955CAD96}">
      <dgm:prSet/>
      <dgm:spPr/>
      <dgm:t>
        <a:bodyPr/>
        <a:lstStyle/>
        <a:p>
          <a:r>
            <a:rPr lang="de-DE" noProof="0" dirty="0"/>
            <a:t>Warum Motivation?</a:t>
          </a:r>
        </a:p>
      </dgm:t>
    </dgm:pt>
    <dgm:pt modelId="{30C3E9AE-C160-4322-A6E3-3045FDC6FBC6}" type="parTrans" cxnId="{2931B70C-EF46-46FF-86EB-8B6F06EA7939}">
      <dgm:prSet/>
      <dgm:spPr/>
      <dgm:t>
        <a:bodyPr/>
        <a:lstStyle/>
        <a:p>
          <a:endParaRPr lang="en-US"/>
        </a:p>
      </dgm:t>
    </dgm:pt>
    <dgm:pt modelId="{8E164319-1E8A-496B-8A27-CA553B4D2069}" type="sibTrans" cxnId="{2931B70C-EF46-46FF-86EB-8B6F06EA7939}">
      <dgm:prSet/>
      <dgm:spPr/>
      <dgm:t>
        <a:bodyPr/>
        <a:lstStyle/>
        <a:p>
          <a:endParaRPr lang="en-US"/>
        </a:p>
      </dgm:t>
    </dgm:pt>
    <dgm:pt modelId="{29EF7765-ACCA-4300-926F-2FC4269E8E80}">
      <dgm:prSet/>
      <dgm:spPr/>
      <dgm:t>
        <a:bodyPr/>
        <a:lstStyle/>
        <a:p>
          <a:r>
            <a:rPr lang="de-DE" noProof="0" dirty="0"/>
            <a:t>Warum Schaubilder?</a:t>
          </a:r>
        </a:p>
      </dgm:t>
    </dgm:pt>
    <dgm:pt modelId="{F50CFE15-9707-4331-A69D-A25A8E8AE051}" type="parTrans" cxnId="{EC95AF39-490E-46A5-B0DD-34C101C2783B}">
      <dgm:prSet/>
      <dgm:spPr/>
      <dgm:t>
        <a:bodyPr/>
        <a:lstStyle/>
        <a:p>
          <a:endParaRPr lang="en-US"/>
        </a:p>
      </dgm:t>
    </dgm:pt>
    <dgm:pt modelId="{56A7CE41-9E2E-4027-A1F9-2EFCC61EBCFF}" type="sibTrans" cxnId="{EC95AF39-490E-46A5-B0DD-34C101C2783B}">
      <dgm:prSet/>
      <dgm:spPr/>
      <dgm:t>
        <a:bodyPr/>
        <a:lstStyle/>
        <a:p>
          <a:endParaRPr lang="en-US"/>
        </a:p>
      </dgm:t>
    </dgm:pt>
    <dgm:pt modelId="{C2DF4A5F-7254-4BC7-8CBF-3B7A2C358232}">
      <dgm:prSet/>
      <dgm:spPr/>
      <dgm:t>
        <a:bodyPr/>
        <a:lstStyle/>
        <a:p>
          <a:r>
            <a:rPr lang="de-DE" noProof="0" dirty="0"/>
            <a:t>Diagrammeinbindung</a:t>
          </a:r>
        </a:p>
      </dgm:t>
    </dgm:pt>
    <dgm:pt modelId="{9C10124E-C562-451E-9213-22C71902037C}" type="parTrans" cxnId="{97838443-C126-4ACD-8F93-BDD3A333B58F}">
      <dgm:prSet/>
      <dgm:spPr/>
      <dgm:t>
        <a:bodyPr/>
        <a:lstStyle/>
        <a:p>
          <a:endParaRPr lang="de-DE"/>
        </a:p>
      </dgm:t>
    </dgm:pt>
    <dgm:pt modelId="{AA21FEEF-592A-4B15-9196-92D0D0BD9EAE}" type="sibTrans" cxnId="{97838443-C126-4ACD-8F93-BDD3A333B58F}">
      <dgm:prSet/>
      <dgm:spPr/>
      <dgm:t>
        <a:bodyPr/>
        <a:lstStyle/>
        <a:p>
          <a:endParaRPr lang="de-DE"/>
        </a:p>
      </dgm:t>
    </dgm:pt>
    <dgm:pt modelId="{D768B859-4045-40F0-9B3E-6E5987F76721}">
      <dgm:prSet/>
      <dgm:spPr/>
      <dgm:t>
        <a:bodyPr/>
        <a:lstStyle/>
        <a:p>
          <a:r>
            <a:rPr lang="de-DE" dirty="0"/>
            <a:t>Warum Übergangsfolien?</a:t>
          </a:r>
        </a:p>
      </dgm:t>
    </dgm:pt>
    <dgm:pt modelId="{7F7A2DEA-8472-456D-A00D-8990172CB3EC}" type="parTrans" cxnId="{C6BE8552-10E9-40AC-A82C-52E9FE4DA9CD}">
      <dgm:prSet/>
      <dgm:spPr/>
      <dgm:t>
        <a:bodyPr/>
        <a:lstStyle/>
        <a:p>
          <a:endParaRPr lang="de-DE"/>
        </a:p>
      </dgm:t>
    </dgm:pt>
    <dgm:pt modelId="{B0DE1E11-6E24-4DC3-801E-606E78D69851}" type="sibTrans" cxnId="{C6BE8552-10E9-40AC-A82C-52E9FE4DA9CD}">
      <dgm:prSet/>
      <dgm:spPr/>
      <dgm:t>
        <a:bodyPr/>
        <a:lstStyle/>
        <a:p>
          <a:endParaRPr lang="de-DE"/>
        </a:p>
      </dgm:t>
    </dgm:pt>
    <dgm:pt modelId="{60A4A8CA-084B-478F-A522-14FE0A1BF307}" type="pres">
      <dgm:prSet presAssocID="{45CB0E01-7DAE-446F-B29D-A532C75E47DE}" presName="linear" presStyleCnt="0">
        <dgm:presLayoutVars>
          <dgm:animLvl val="lvl"/>
          <dgm:resizeHandles val="exact"/>
        </dgm:presLayoutVars>
      </dgm:prSet>
      <dgm:spPr/>
    </dgm:pt>
    <dgm:pt modelId="{F14FAFA4-E738-4C63-8350-62F1A7B9203D}" type="pres">
      <dgm:prSet presAssocID="{BA9C014F-69BE-47BC-969B-2C9DCBA39F43}" presName="parentText" presStyleLbl="node1" presStyleIdx="0" presStyleCnt="5" custLinFactNeighborY="30994">
        <dgm:presLayoutVars>
          <dgm:chMax val="0"/>
          <dgm:bulletEnabled val="1"/>
        </dgm:presLayoutVars>
      </dgm:prSet>
      <dgm:spPr/>
    </dgm:pt>
    <dgm:pt modelId="{1004B231-D854-4098-98F2-68740143C9EF}" type="pres">
      <dgm:prSet presAssocID="{22B5463F-2BA6-44F3-B383-D9B7DFBFB332}" presName="spacer" presStyleCnt="0"/>
      <dgm:spPr/>
    </dgm:pt>
    <dgm:pt modelId="{E8C58E24-3B9A-42DA-9B89-CA5C4C3EAEDC}" type="pres">
      <dgm:prSet presAssocID="{215DCE43-A6BB-42E7-AE0D-A604955CAD9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64D2074-1D64-462F-9AF3-F7D99A10CE95}" type="pres">
      <dgm:prSet presAssocID="{8E164319-1E8A-496B-8A27-CA553B4D2069}" presName="spacer" presStyleCnt="0"/>
      <dgm:spPr/>
    </dgm:pt>
    <dgm:pt modelId="{39D5C5C3-B394-476F-A2E9-EEB389FE59DE}" type="pres">
      <dgm:prSet presAssocID="{29EF7765-ACCA-4300-926F-2FC4269E8E80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F2A4993-E979-4381-AC59-E921B95FD7E3}" type="pres">
      <dgm:prSet presAssocID="{56A7CE41-9E2E-4027-A1F9-2EFCC61EBCFF}" presName="spacer" presStyleCnt="0"/>
      <dgm:spPr/>
    </dgm:pt>
    <dgm:pt modelId="{886D8B95-FC4D-4563-AB08-22D320380452}" type="pres">
      <dgm:prSet presAssocID="{C2DF4A5F-7254-4BC7-8CBF-3B7A2C358232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8C9E8E7-976A-454D-A44F-8B7AAC446AA3}" type="pres">
      <dgm:prSet presAssocID="{AA21FEEF-592A-4B15-9196-92D0D0BD9EAE}" presName="spacer" presStyleCnt="0"/>
      <dgm:spPr/>
    </dgm:pt>
    <dgm:pt modelId="{E8B158D5-FBC7-400D-8F3F-BD2DDE243818}" type="pres">
      <dgm:prSet presAssocID="{D768B859-4045-40F0-9B3E-6E5987F76721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2931B70C-EF46-46FF-86EB-8B6F06EA7939}" srcId="{45CB0E01-7DAE-446F-B29D-A532C75E47DE}" destId="{215DCE43-A6BB-42E7-AE0D-A604955CAD96}" srcOrd="1" destOrd="0" parTransId="{30C3E9AE-C160-4322-A6E3-3045FDC6FBC6}" sibTransId="{8E164319-1E8A-496B-8A27-CA553B4D2069}"/>
    <dgm:cxn modelId="{5941E111-35D1-425D-B19A-6323845EBD60}" srcId="{45CB0E01-7DAE-446F-B29D-A532C75E47DE}" destId="{BA9C014F-69BE-47BC-969B-2C9DCBA39F43}" srcOrd="0" destOrd="0" parTransId="{F943C876-4BD8-4665-BD56-94CCFA0A227D}" sibTransId="{22B5463F-2BA6-44F3-B383-D9B7DFBFB332}"/>
    <dgm:cxn modelId="{EC95AF39-490E-46A5-B0DD-34C101C2783B}" srcId="{45CB0E01-7DAE-446F-B29D-A532C75E47DE}" destId="{29EF7765-ACCA-4300-926F-2FC4269E8E80}" srcOrd="2" destOrd="0" parTransId="{F50CFE15-9707-4331-A69D-A25A8E8AE051}" sibTransId="{56A7CE41-9E2E-4027-A1F9-2EFCC61EBCFF}"/>
    <dgm:cxn modelId="{97838443-C126-4ACD-8F93-BDD3A333B58F}" srcId="{45CB0E01-7DAE-446F-B29D-A532C75E47DE}" destId="{C2DF4A5F-7254-4BC7-8CBF-3B7A2C358232}" srcOrd="3" destOrd="0" parTransId="{9C10124E-C562-451E-9213-22C71902037C}" sibTransId="{AA21FEEF-592A-4B15-9196-92D0D0BD9EAE}"/>
    <dgm:cxn modelId="{5234CC43-8E0C-4A56-BB84-BF5216896C4B}" type="presOf" srcId="{BA9C014F-69BE-47BC-969B-2C9DCBA39F43}" destId="{F14FAFA4-E738-4C63-8350-62F1A7B9203D}" srcOrd="0" destOrd="0" presId="urn:microsoft.com/office/officeart/2005/8/layout/vList2"/>
    <dgm:cxn modelId="{C6BE8552-10E9-40AC-A82C-52E9FE4DA9CD}" srcId="{45CB0E01-7DAE-446F-B29D-A532C75E47DE}" destId="{D768B859-4045-40F0-9B3E-6E5987F76721}" srcOrd="4" destOrd="0" parTransId="{7F7A2DEA-8472-456D-A00D-8990172CB3EC}" sibTransId="{B0DE1E11-6E24-4DC3-801E-606E78D69851}"/>
    <dgm:cxn modelId="{74DA5A7A-6FB2-40D9-B781-D99B908CE469}" type="presOf" srcId="{C2DF4A5F-7254-4BC7-8CBF-3B7A2C358232}" destId="{886D8B95-FC4D-4563-AB08-22D320380452}" srcOrd="0" destOrd="0" presId="urn:microsoft.com/office/officeart/2005/8/layout/vList2"/>
    <dgm:cxn modelId="{7E710BC7-94A3-4E5C-A3E1-1F6DC7DA12D9}" type="presOf" srcId="{D768B859-4045-40F0-9B3E-6E5987F76721}" destId="{E8B158D5-FBC7-400D-8F3F-BD2DDE243818}" srcOrd="0" destOrd="0" presId="urn:microsoft.com/office/officeart/2005/8/layout/vList2"/>
    <dgm:cxn modelId="{ABE951CF-ED3D-4028-B313-DEE2F2BD699E}" type="presOf" srcId="{45CB0E01-7DAE-446F-B29D-A532C75E47DE}" destId="{60A4A8CA-084B-478F-A522-14FE0A1BF307}" srcOrd="0" destOrd="0" presId="urn:microsoft.com/office/officeart/2005/8/layout/vList2"/>
    <dgm:cxn modelId="{B54A97DA-3B1B-4DCC-8CEC-0E7099307BB8}" type="presOf" srcId="{29EF7765-ACCA-4300-926F-2FC4269E8E80}" destId="{39D5C5C3-B394-476F-A2E9-EEB389FE59DE}" srcOrd="0" destOrd="0" presId="urn:microsoft.com/office/officeart/2005/8/layout/vList2"/>
    <dgm:cxn modelId="{53B304FB-D7FE-4937-85F4-AE31E239B38E}" type="presOf" srcId="{215DCE43-A6BB-42E7-AE0D-A604955CAD96}" destId="{E8C58E24-3B9A-42DA-9B89-CA5C4C3EAEDC}" srcOrd="0" destOrd="0" presId="urn:microsoft.com/office/officeart/2005/8/layout/vList2"/>
    <dgm:cxn modelId="{2B876B2A-A1CF-473C-A753-C53C387192B5}" type="presParOf" srcId="{60A4A8CA-084B-478F-A522-14FE0A1BF307}" destId="{F14FAFA4-E738-4C63-8350-62F1A7B9203D}" srcOrd="0" destOrd="0" presId="urn:microsoft.com/office/officeart/2005/8/layout/vList2"/>
    <dgm:cxn modelId="{A2670FB1-4A0E-464F-94DC-67F18E1838DE}" type="presParOf" srcId="{60A4A8CA-084B-478F-A522-14FE0A1BF307}" destId="{1004B231-D854-4098-98F2-68740143C9EF}" srcOrd="1" destOrd="0" presId="urn:microsoft.com/office/officeart/2005/8/layout/vList2"/>
    <dgm:cxn modelId="{FE0DB695-BF18-4E86-851F-D61FE72B3C8B}" type="presParOf" srcId="{60A4A8CA-084B-478F-A522-14FE0A1BF307}" destId="{E8C58E24-3B9A-42DA-9B89-CA5C4C3EAEDC}" srcOrd="2" destOrd="0" presId="urn:microsoft.com/office/officeart/2005/8/layout/vList2"/>
    <dgm:cxn modelId="{C3F4635C-00AB-40E7-949F-00CDA82D1B2B}" type="presParOf" srcId="{60A4A8CA-084B-478F-A522-14FE0A1BF307}" destId="{464D2074-1D64-462F-9AF3-F7D99A10CE95}" srcOrd="3" destOrd="0" presId="urn:microsoft.com/office/officeart/2005/8/layout/vList2"/>
    <dgm:cxn modelId="{4F1F3210-83FB-49E2-B3B2-C157DAFD9E52}" type="presParOf" srcId="{60A4A8CA-084B-478F-A522-14FE0A1BF307}" destId="{39D5C5C3-B394-476F-A2E9-EEB389FE59DE}" srcOrd="4" destOrd="0" presId="urn:microsoft.com/office/officeart/2005/8/layout/vList2"/>
    <dgm:cxn modelId="{36E52007-5462-43D9-8653-2FE4F19E5DDA}" type="presParOf" srcId="{60A4A8CA-084B-478F-A522-14FE0A1BF307}" destId="{1F2A4993-E979-4381-AC59-E921B95FD7E3}" srcOrd="5" destOrd="0" presId="urn:microsoft.com/office/officeart/2005/8/layout/vList2"/>
    <dgm:cxn modelId="{5D330FCF-8C1B-42EA-AF0D-2FAC1D96E961}" type="presParOf" srcId="{60A4A8CA-084B-478F-A522-14FE0A1BF307}" destId="{886D8B95-FC4D-4563-AB08-22D320380452}" srcOrd="6" destOrd="0" presId="urn:microsoft.com/office/officeart/2005/8/layout/vList2"/>
    <dgm:cxn modelId="{3155DF66-327D-4815-80B0-C53861D72C0F}" type="presParOf" srcId="{60A4A8CA-084B-478F-A522-14FE0A1BF307}" destId="{68C9E8E7-976A-454D-A44F-8B7AAC446AA3}" srcOrd="7" destOrd="0" presId="urn:microsoft.com/office/officeart/2005/8/layout/vList2"/>
    <dgm:cxn modelId="{658E6AEF-43DC-4E51-8568-ECF460877C18}" type="presParOf" srcId="{60A4A8CA-084B-478F-A522-14FE0A1BF307}" destId="{E8B158D5-FBC7-400D-8F3F-BD2DDE24381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95CBEB-DDFE-440E-B5F5-0468F535C8FF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FC8E93D-DE33-4079-956B-A6330F301043}">
      <dgm:prSet custT="1"/>
      <dgm:spPr>
        <a:solidFill>
          <a:schemeClr val="tx2"/>
        </a:solidFill>
      </dgm:spPr>
      <dgm:t>
        <a:bodyPr/>
        <a:lstStyle/>
        <a:p>
          <a:r>
            <a:rPr lang="de-DE" sz="1800" b="1" noProof="0" dirty="0"/>
            <a:t>Allgemeine Informationen:</a:t>
          </a:r>
        </a:p>
        <a:p>
          <a:r>
            <a:rPr lang="de-DE" sz="1800" noProof="0" dirty="0"/>
            <a:t>- Der Start einer guten Präsentation</a:t>
          </a:r>
        </a:p>
        <a:p>
          <a:r>
            <a:rPr lang="de-DE" sz="1800" noProof="0" dirty="0"/>
            <a:t>- Findet seinen Platz nach dem Deckblatt und vor der Agenda</a:t>
          </a:r>
        </a:p>
        <a:p>
          <a:r>
            <a:rPr lang="de-DE" sz="1800" noProof="0" dirty="0"/>
            <a:t>- Enthält die Motive, Motivationen und/oder Gründe für die Präsentation</a:t>
          </a:r>
        </a:p>
      </dgm:t>
    </dgm:pt>
    <dgm:pt modelId="{F8A6B56C-C969-4E2B-9A4C-0E0E58275A71}" type="parTrans" cxnId="{2893D887-36E3-4CE8-88FD-64865702EF9A}">
      <dgm:prSet/>
      <dgm:spPr/>
      <dgm:t>
        <a:bodyPr/>
        <a:lstStyle/>
        <a:p>
          <a:endParaRPr lang="en-US"/>
        </a:p>
      </dgm:t>
    </dgm:pt>
    <dgm:pt modelId="{01E0E551-BBF3-4565-A46E-070C2A96603D}" type="sibTrans" cxnId="{2893D887-36E3-4CE8-88FD-64865702EF9A}">
      <dgm:prSet/>
      <dgm:spPr/>
      <dgm:t>
        <a:bodyPr/>
        <a:lstStyle/>
        <a:p>
          <a:endParaRPr lang="en-US"/>
        </a:p>
      </dgm:t>
    </dgm:pt>
    <dgm:pt modelId="{D3CC7578-C3FE-4130-8894-9FBF83DE234E}">
      <dgm:prSet custT="1"/>
      <dgm:spPr/>
      <dgm:t>
        <a:bodyPr/>
        <a:lstStyle/>
        <a:p>
          <a:r>
            <a:rPr lang="de-DE" sz="1800" b="1" noProof="0" dirty="0"/>
            <a:t>Vorteile </a:t>
          </a:r>
        </a:p>
        <a:p>
          <a:r>
            <a:rPr lang="de-DE" sz="1800" noProof="0" dirty="0"/>
            <a:t>- Kreativer</a:t>
          </a:r>
          <a:r>
            <a:rPr lang="de-DE" sz="1800" baseline="0" noProof="0" dirty="0"/>
            <a:t> Einstieg in das Präsentationsthema</a:t>
          </a:r>
        </a:p>
        <a:p>
          <a:r>
            <a:rPr lang="de-DE" sz="1800" baseline="0" noProof="0" dirty="0"/>
            <a:t>- </a:t>
          </a:r>
          <a:r>
            <a:rPr lang="de-DE" sz="1800" noProof="0" dirty="0"/>
            <a:t>Kein Erschlagen der Zuhörer durch die direkte Konfrontation mit der Agenda</a:t>
          </a:r>
        </a:p>
        <a:p>
          <a:r>
            <a:rPr lang="de-DE" sz="1800" noProof="0" dirty="0"/>
            <a:t>- </a:t>
          </a:r>
          <a:r>
            <a:rPr lang="de-DE" sz="1800" baseline="0" noProof="0" dirty="0"/>
            <a:t>Auflockerung der Stimmung</a:t>
          </a:r>
          <a:endParaRPr lang="de-DE" sz="1800" noProof="0" dirty="0"/>
        </a:p>
      </dgm:t>
    </dgm:pt>
    <dgm:pt modelId="{8223CEAC-69D6-444E-9AE1-8DB09E1BE808}" type="parTrans" cxnId="{85DDEB5C-796C-4B78-8009-0D5CC02254FE}">
      <dgm:prSet/>
      <dgm:spPr/>
      <dgm:t>
        <a:bodyPr/>
        <a:lstStyle/>
        <a:p>
          <a:endParaRPr lang="de-DE"/>
        </a:p>
      </dgm:t>
    </dgm:pt>
    <dgm:pt modelId="{4AA7EECC-4EA6-4406-9DDC-4B48F8CE6AEF}" type="sibTrans" cxnId="{85DDEB5C-796C-4B78-8009-0D5CC02254FE}">
      <dgm:prSet/>
      <dgm:spPr/>
      <dgm:t>
        <a:bodyPr/>
        <a:lstStyle/>
        <a:p>
          <a:endParaRPr lang="de-DE"/>
        </a:p>
      </dgm:t>
    </dgm:pt>
    <dgm:pt modelId="{083FD92D-A764-435A-928D-A8EDA946200F}" type="pres">
      <dgm:prSet presAssocID="{1095CBEB-DDFE-440E-B5F5-0468F535C8FF}" presName="linear" presStyleCnt="0">
        <dgm:presLayoutVars>
          <dgm:animLvl val="lvl"/>
          <dgm:resizeHandles val="exact"/>
        </dgm:presLayoutVars>
      </dgm:prSet>
      <dgm:spPr/>
    </dgm:pt>
    <dgm:pt modelId="{FF402A85-027A-4A0D-97B2-DCC334030B99}" type="pres">
      <dgm:prSet presAssocID="{7FC8E93D-DE33-4079-956B-A6330F301043}" presName="parentText" presStyleLbl="node1" presStyleIdx="0" presStyleCnt="2" custScaleX="80977" custScaleY="129507" custLinFactY="-24833" custLinFactNeighborX="-9512" custLinFactNeighborY="-100000">
        <dgm:presLayoutVars>
          <dgm:chMax val="0"/>
          <dgm:bulletEnabled val="1"/>
        </dgm:presLayoutVars>
      </dgm:prSet>
      <dgm:spPr/>
    </dgm:pt>
    <dgm:pt modelId="{8C7C4553-DE99-4D04-8A22-4A934C08270D}" type="pres">
      <dgm:prSet presAssocID="{01E0E551-BBF3-4565-A46E-070C2A96603D}" presName="spacer" presStyleCnt="0"/>
      <dgm:spPr/>
    </dgm:pt>
    <dgm:pt modelId="{E81F3DE8-FA79-475C-B3A1-B67A3753EE1E}" type="pres">
      <dgm:prSet presAssocID="{D3CC7578-C3FE-4130-8894-9FBF83DE234E}" presName="parentText" presStyleLbl="node1" presStyleIdx="1" presStyleCnt="2" custScaleX="80977" custScaleY="129505" custLinFactNeighborX="-10391" custLinFactNeighborY="-14877">
        <dgm:presLayoutVars>
          <dgm:chMax val="0"/>
          <dgm:bulletEnabled val="1"/>
        </dgm:presLayoutVars>
      </dgm:prSet>
      <dgm:spPr/>
    </dgm:pt>
  </dgm:ptLst>
  <dgm:cxnLst>
    <dgm:cxn modelId="{85DDEB5C-796C-4B78-8009-0D5CC02254FE}" srcId="{1095CBEB-DDFE-440E-B5F5-0468F535C8FF}" destId="{D3CC7578-C3FE-4130-8894-9FBF83DE234E}" srcOrd="1" destOrd="0" parTransId="{8223CEAC-69D6-444E-9AE1-8DB09E1BE808}" sibTransId="{4AA7EECC-4EA6-4406-9DDC-4B48F8CE6AEF}"/>
    <dgm:cxn modelId="{72E7D36F-143B-437B-B45E-4EDFCA3416EE}" type="presOf" srcId="{1095CBEB-DDFE-440E-B5F5-0468F535C8FF}" destId="{083FD92D-A764-435A-928D-A8EDA946200F}" srcOrd="0" destOrd="0" presId="urn:microsoft.com/office/officeart/2005/8/layout/vList2"/>
    <dgm:cxn modelId="{86EFFE75-7BE2-43E1-A639-F2A607B5C1C0}" type="presOf" srcId="{7FC8E93D-DE33-4079-956B-A6330F301043}" destId="{FF402A85-027A-4A0D-97B2-DCC334030B99}" srcOrd="0" destOrd="0" presId="urn:microsoft.com/office/officeart/2005/8/layout/vList2"/>
    <dgm:cxn modelId="{2893D887-36E3-4CE8-88FD-64865702EF9A}" srcId="{1095CBEB-DDFE-440E-B5F5-0468F535C8FF}" destId="{7FC8E93D-DE33-4079-956B-A6330F301043}" srcOrd="0" destOrd="0" parTransId="{F8A6B56C-C969-4E2B-9A4C-0E0E58275A71}" sibTransId="{01E0E551-BBF3-4565-A46E-070C2A96603D}"/>
    <dgm:cxn modelId="{31B3A28C-6E7D-49B0-8F3B-FF7EBA7378A8}" type="presOf" srcId="{D3CC7578-C3FE-4130-8894-9FBF83DE234E}" destId="{E81F3DE8-FA79-475C-B3A1-B67A3753EE1E}" srcOrd="0" destOrd="0" presId="urn:microsoft.com/office/officeart/2005/8/layout/vList2"/>
    <dgm:cxn modelId="{0F3FE676-ABFF-4FF2-AC73-FC49DB5DA298}" type="presParOf" srcId="{083FD92D-A764-435A-928D-A8EDA946200F}" destId="{FF402A85-027A-4A0D-97B2-DCC334030B99}" srcOrd="0" destOrd="0" presId="urn:microsoft.com/office/officeart/2005/8/layout/vList2"/>
    <dgm:cxn modelId="{5BF10F25-3746-497A-8E42-9EF6FFD752E5}" type="presParOf" srcId="{083FD92D-A764-435A-928D-A8EDA946200F}" destId="{8C7C4553-DE99-4D04-8A22-4A934C08270D}" srcOrd="1" destOrd="0" presId="urn:microsoft.com/office/officeart/2005/8/layout/vList2"/>
    <dgm:cxn modelId="{77F5AB8A-45CB-4A4A-83CC-8F0280244FC4}" type="presParOf" srcId="{083FD92D-A764-435A-928D-A8EDA946200F}" destId="{E81F3DE8-FA79-475C-B3A1-B67A3753EE1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95CBEB-DDFE-440E-B5F5-0468F535C8FF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FC8E93D-DE33-4079-956B-A6330F301043}">
      <dgm:prSet custT="1"/>
      <dgm:spPr>
        <a:solidFill>
          <a:schemeClr val="tx2"/>
        </a:solidFill>
      </dgm:spPr>
      <dgm:t>
        <a:bodyPr/>
        <a:lstStyle/>
        <a:p>
          <a:r>
            <a:rPr lang="de-DE" sz="1800" b="1" noProof="0" dirty="0"/>
            <a:t>Allgemeine Informationen:</a:t>
          </a:r>
        </a:p>
        <a:p>
          <a:r>
            <a:rPr lang="de-DE" sz="1800" noProof="0" dirty="0"/>
            <a:t>- Die grafische Darstellung von Informationen</a:t>
          </a:r>
        </a:p>
        <a:p>
          <a:r>
            <a:rPr lang="de-DE" sz="1800" noProof="0" dirty="0"/>
            <a:t>- Ersetzt die Informationsdarstellung in Textform</a:t>
          </a:r>
        </a:p>
        <a:p>
          <a:r>
            <a:rPr lang="de-DE" sz="1800" noProof="0" dirty="0"/>
            <a:t>- Umsetzung</a:t>
          </a:r>
          <a:r>
            <a:rPr lang="en-US" sz="1800" dirty="0"/>
            <a:t> in n</a:t>
          </a:r>
          <a:r>
            <a:rPr lang="de-DE" sz="1800" noProof="0" dirty="0"/>
            <a:t>ahezu</a:t>
          </a:r>
          <a:r>
            <a:rPr lang="en-US" sz="1800" dirty="0"/>
            <a:t> </a:t>
          </a:r>
          <a:r>
            <a:rPr lang="de-DE" sz="1800" noProof="0" dirty="0"/>
            <a:t>allen</a:t>
          </a:r>
          <a:r>
            <a:rPr lang="en-US" sz="1800" dirty="0"/>
            <a:t> “</a:t>
          </a:r>
          <a:r>
            <a:rPr lang="de-DE" sz="1800" noProof="0" dirty="0"/>
            <a:t>Bereichen</a:t>
          </a:r>
          <a:r>
            <a:rPr lang="en-US" sz="1800" dirty="0"/>
            <a:t>” </a:t>
          </a:r>
          <a:r>
            <a:rPr lang="de-DE" sz="1800" noProof="0" dirty="0"/>
            <a:t>möglich</a:t>
          </a:r>
        </a:p>
        <a:p>
          <a:r>
            <a:rPr lang="de-DE" sz="1800" dirty="0"/>
            <a:t>- Grob gesagt: „Das schöne Verpacken von Informationen“</a:t>
          </a:r>
        </a:p>
        <a:p>
          <a:r>
            <a:rPr lang="de-DE" sz="1800" dirty="0"/>
            <a:t>- Mögliche Tools: Draw.io oder Lucidchart.com</a:t>
          </a:r>
          <a:endParaRPr lang="de-DE" sz="1800" noProof="0" dirty="0"/>
        </a:p>
      </dgm:t>
    </dgm:pt>
    <dgm:pt modelId="{F8A6B56C-C969-4E2B-9A4C-0E0E58275A71}" type="parTrans" cxnId="{2893D887-36E3-4CE8-88FD-64865702EF9A}">
      <dgm:prSet/>
      <dgm:spPr/>
      <dgm:t>
        <a:bodyPr/>
        <a:lstStyle/>
        <a:p>
          <a:endParaRPr lang="en-US"/>
        </a:p>
      </dgm:t>
    </dgm:pt>
    <dgm:pt modelId="{01E0E551-BBF3-4565-A46E-070C2A96603D}" type="sibTrans" cxnId="{2893D887-36E3-4CE8-88FD-64865702EF9A}">
      <dgm:prSet/>
      <dgm:spPr/>
      <dgm:t>
        <a:bodyPr/>
        <a:lstStyle/>
        <a:p>
          <a:endParaRPr lang="en-US"/>
        </a:p>
      </dgm:t>
    </dgm:pt>
    <dgm:pt modelId="{D3CC7578-C3FE-4130-8894-9FBF83DE234E}">
      <dgm:prSet custT="1"/>
      <dgm:spPr/>
      <dgm:t>
        <a:bodyPr/>
        <a:lstStyle/>
        <a:p>
          <a:r>
            <a:rPr lang="en-US" sz="1800" b="1" dirty="0"/>
            <a:t>Vorteile</a:t>
          </a:r>
        </a:p>
        <a:p>
          <a:r>
            <a:rPr lang="en-US" sz="1800" dirty="0"/>
            <a:t>- </a:t>
          </a:r>
          <a:r>
            <a:rPr lang="de-DE" sz="1800" noProof="0" dirty="0"/>
            <a:t>Oftmals</a:t>
          </a:r>
          <a:r>
            <a:rPr lang="en-US" sz="1800" dirty="0"/>
            <a:t> eine </a:t>
          </a:r>
          <a:r>
            <a:rPr lang="de-DE" sz="1800" noProof="0" dirty="0"/>
            <a:t>verbesserte</a:t>
          </a:r>
          <a:r>
            <a:rPr lang="en-US" sz="1800" dirty="0"/>
            <a:t> </a:t>
          </a:r>
          <a:r>
            <a:rPr lang="de-DE" sz="1800" noProof="0" dirty="0"/>
            <a:t>Darstellung</a:t>
          </a:r>
          <a:r>
            <a:rPr lang="en-US" sz="1800" dirty="0"/>
            <a:t> von </a:t>
          </a:r>
          <a:r>
            <a:rPr lang="de-DE" sz="1800" noProof="0" dirty="0"/>
            <a:t>Verbindungen</a:t>
          </a:r>
          <a:r>
            <a:rPr lang="en-US" sz="1800" dirty="0"/>
            <a:t> und </a:t>
          </a:r>
          <a:r>
            <a:rPr lang="de-DE" sz="1800" noProof="0" dirty="0"/>
            <a:t>Abhängigkeiten</a:t>
          </a:r>
        </a:p>
        <a:p>
          <a:r>
            <a:rPr lang="de-DE" sz="1800" noProof="0" dirty="0"/>
            <a:t>- Oftmals deutlich platzsparender</a:t>
          </a:r>
        </a:p>
        <a:p>
          <a:r>
            <a:rPr lang="en-US" sz="1800" dirty="0"/>
            <a:t>- Die grafische </a:t>
          </a:r>
          <a:r>
            <a:rPr lang="de-DE" sz="1800" noProof="0" dirty="0"/>
            <a:t>Darstellung</a:t>
          </a:r>
          <a:r>
            <a:rPr lang="en-US" sz="1800" dirty="0"/>
            <a:t> </a:t>
          </a:r>
          <a:r>
            <a:rPr lang="de-DE" sz="1800" noProof="0" dirty="0"/>
            <a:t>erzeugt</a:t>
          </a:r>
          <a:r>
            <a:rPr lang="en-US" sz="1800" dirty="0"/>
            <a:t> </a:t>
          </a:r>
          <a:r>
            <a:rPr lang="de-DE" sz="1800" noProof="0" dirty="0"/>
            <a:t>einen</a:t>
          </a:r>
          <a:r>
            <a:rPr lang="en-US" sz="1800" dirty="0"/>
            <a:t> </a:t>
          </a:r>
          <a:r>
            <a:rPr lang="de-DE" sz="1800" noProof="0" dirty="0"/>
            <a:t>deutlich</a:t>
          </a:r>
          <a:r>
            <a:rPr lang="en-US" sz="1800" dirty="0"/>
            <a:t> </a:t>
          </a:r>
          <a:r>
            <a:rPr lang="de-DE" sz="1800" noProof="0" dirty="0"/>
            <a:t>professionelleren</a:t>
          </a:r>
          <a:r>
            <a:rPr lang="en-US" sz="1800" dirty="0"/>
            <a:t> </a:t>
          </a:r>
          <a:r>
            <a:rPr lang="de-DE" sz="1800" noProof="0" dirty="0"/>
            <a:t>Eindruck</a:t>
          </a:r>
        </a:p>
        <a:p>
          <a:r>
            <a:rPr lang="de-DE" sz="1800" dirty="0"/>
            <a:t>- Erzeugt ein größeres Interesse beim Zuhörer</a:t>
          </a:r>
        </a:p>
        <a:p>
          <a:r>
            <a:rPr lang="de-DE" sz="1800" dirty="0"/>
            <a:t>- Eine grafische Darstellung bietet mehr Freiheiten bei dem Vortragen</a:t>
          </a:r>
          <a:endParaRPr lang="de-DE" sz="1800" noProof="0" dirty="0"/>
        </a:p>
      </dgm:t>
    </dgm:pt>
    <dgm:pt modelId="{8223CEAC-69D6-444E-9AE1-8DB09E1BE808}" type="parTrans" cxnId="{85DDEB5C-796C-4B78-8009-0D5CC02254FE}">
      <dgm:prSet/>
      <dgm:spPr/>
      <dgm:t>
        <a:bodyPr/>
        <a:lstStyle/>
        <a:p>
          <a:endParaRPr lang="de-DE"/>
        </a:p>
      </dgm:t>
    </dgm:pt>
    <dgm:pt modelId="{4AA7EECC-4EA6-4406-9DDC-4B48F8CE6AEF}" type="sibTrans" cxnId="{85DDEB5C-796C-4B78-8009-0D5CC02254FE}">
      <dgm:prSet/>
      <dgm:spPr/>
      <dgm:t>
        <a:bodyPr/>
        <a:lstStyle/>
        <a:p>
          <a:endParaRPr lang="de-DE"/>
        </a:p>
      </dgm:t>
    </dgm:pt>
    <dgm:pt modelId="{083FD92D-A764-435A-928D-A8EDA946200F}" type="pres">
      <dgm:prSet presAssocID="{1095CBEB-DDFE-440E-B5F5-0468F535C8FF}" presName="linear" presStyleCnt="0">
        <dgm:presLayoutVars>
          <dgm:animLvl val="lvl"/>
          <dgm:resizeHandles val="exact"/>
        </dgm:presLayoutVars>
      </dgm:prSet>
      <dgm:spPr/>
    </dgm:pt>
    <dgm:pt modelId="{FF402A85-027A-4A0D-97B2-DCC334030B99}" type="pres">
      <dgm:prSet presAssocID="{7FC8E93D-DE33-4079-956B-A6330F301043}" presName="parentText" presStyleLbl="node1" presStyleIdx="0" presStyleCnt="2" custScaleX="76290" custScaleY="101093" custLinFactY="-14636" custLinFactNeighborX="-2115" custLinFactNeighborY="-100000">
        <dgm:presLayoutVars>
          <dgm:chMax val="0"/>
          <dgm:bulletEnabled val="1"/>
        </dgm:presLayoutVars>
      </dgm:prSet>
      <dgm:spPr/>
    </dgm:pt>
    <dgm:pt modelId="{8C7C4553-DE99-4D04-8A22-4A934C08270D}" type="pres">
      <dgm:prSet presAssocID="{01E0E551-BBF3-4565-A46E-070C2A96603D}" presName="spacer" presStyleCnt="0"/>
      <dgm:spPr/>
    </dgm:pt>
    <dgm:pt modelId="{E81F3DE8-FA79-475C-B3A1-B67A3753EE1E}" type="pres">
      <dgm:prSet presAssocID="{D3CC7578-C3FE-4130-8894-9FBF83DE234E}" presName="parentText" presStyleLbl="node1" presStyleIdx="1" presStyleCnt="2" custScaleX="76290" custScaleY="101093" custLinFactNeighborX="-2116" custLinFactNeighborY="-90028">
        <dgm:presLayoutVars>
          <dgm:chMax val="0"/>
          <dgm:bulletEnabled val="1"/>
        </dgm:presLayoutVars>
      </dgm:prSet>
      <dgm:spPr/>
    </dgm:pt>
  </dgm:ptLst>
  <dgm:cxnLst>
    <dgm:cxn modelId="{85DDEB5C-796C-4B78-8009-0D5CC02254FE}" srcId="{1095CBEB-DDFE-440E-B5F5-0468F535C8FF}" destId="{D3CC7578-C3FE-4130-8894-9FBF83DE234E}" srcOrd="1" destOrd="0" parTransId="{8223CEAC-69D6-444E-9AE1-8DB09E1BE808}" sibTransId="{4AA7EECC-4EA6-4406-9DDC-4B48F8CE6AEF}"/>
    <dgm:cxn modelId="{72E7D36F-143B-437B-B45E-4EDFCA3416EE}" type="presOf" srcId="{1095CBEB-DDFE-440E-B5F5-0468F535C8FF}" destId="{083FD92D-A764-435A-928D-A8EDA946200F}" srcOrd="0" destOrd="0" presId="urn:microsoft.com/office/officeart/2005/8/layout/vList2"/>
    <dgm:cxn modelId="{86EFFE75-7BE2-43E1-A639-F2A607B5C1C0}" type="presOf" srcId="{7FC8E93D-DE33-4079-956B-A6330F301043}" destId="{FF402A85-027A-4A0D-97B2-DCC334030B99}" srcOrd="0" destOrd="0" presId="urn:microsoft.com/office/officeart/2005/8/layout/vList2"/>
    <dgm:cxn modelId="{2893D887-36E3-4CE8-88FD-64865702EF9A}" srcId="{1095CBEB-DDFE-440E-B5F5-0468F535C8FF}" destId="{7FC8E93D-DE33-4079-956B-A6330F301043}" srcOrd="0" destOrd="0" parTransId="{F8A6B56C-C969-4E2B-9A4C-0E0E58275A71}" sibTransId="{01E0E551-BBF3-4565-A46E-070C2A96603D}"/>
    <dgm:cxn modelId="{31B3A28C-6E7D-49B0-8F3B-FF7EBA7378A8}" type="presOf" srcId="{D3CC7578-C3FE-4130-8894-9FBF83DE234E}" destId="{E81F3DE8-FA79-475C-B3A1-B67A3753EE1E}" srcOrd="0" destOrd="0" presId="urn:microsoft.com/office/officeart/2005/8/layout/vList2"/>
    <dgm:cxn modelId="{0F3FE676-ABFF-4FF2-AC73-FC49DB5DA298}" type="presParOf" srcId="{083FD92D-A764-435A-928D-A8EDA946200F}" destId="{FF402A85-027A-4A0D-97B2-DCC334030B99}" srcOrd="0" destOrd="0" presId="urn:microsoft.com/office/officeart/2005/8/layout/vList2"/>
    <dgm:cxn modelId="{5BF10F25-3746-497A-8E42-9EF6FFD752E5}" type="presParOf" srcId="{083FD92D-A764-435A-928D-A8EDA946200F}" destId="{8C7C4553-DE99-4D04-8A22-4A934C08270D}" srcOrd="1" destOrd="0" presId="urn:microsoft.com/office/officeart/2005/8/layout/vList2"/>
    <dgm:cxn modelId="{77F5AB8A-45CB-4A4A-83CC-8F0280244FC4}" type="presParOf" srcId="{083FD92D-A764-435A-928D-A8EDA946200F}" destId="{E81F3DE8-FA79-475C-B3A1-B67A3753EE1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95CBEB-DDFE-440E-B5F5-0468F535C8FF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FC8E93D-DE33-4079-956B-A6330F301043}">
      <dgm:prSet custT="1"/>
      <dgm:spPr>
        <a:solidFill>
          <a:schemeClr val="tx2"/>
        </a:solidFill>
      </dgm:spPr>
      <dgm:t>
        <a:bodyPr/>
        <a:lstStyle/>
        <a:p>
          <a:r>
            <a:rPr lang="de-DE" sz="1800" b="1" noProof="0" dirty="0"/>
            <a:t>Allgemeine Informationen:</a:t>
          </a:r>
        </a:p>
        <a:p>
          <a:r>
            <a:rPr lang="de-DE" sz="1800" noProof="0" dirty="0"/>
            <a:t>- Klassen-, Aktivitäts- und Sequenzdiagramme werden während des Softwareprojektes erstellt</a:t>
          </a:r>
        </a:p>
        <a:p>
          <a:r>
            <a:rPr lang="de-DE" sz="1800" noProof="0" dirty="0"/>
            <a:t>- Diese sind wichtige Bausteine einer erfolgreichen Präsentation</a:t>
          </a:r>
        </a:p>
        <a:p>
          <a:r>
            <a:rPr lang="de-DE" sz="1800" dirty="0"/>
            <a:t>- Um dies zu gewährleisten müssen Diagramme oft „vereinfacht“ werden</a:t>
          </a:r>
          <a:endParaRPr lang="de-DE" sz="1800" noProof="0" dirty="0"/>
        </a:p>
        <a:p>
          <a:r>
            <a:rPr lang="de-DE" sz="1800" noProof="0" dirty="0"/>
            <a:t>- Daher unbedingt auf Lesbarkeit und Übersichtlichkeit achten</a:t>
          </a:r>
        </a:p>
      </dgm:t>
    </dgm:pt>
    <dgm:pt modelId="{F8A6B56C-C969-4E2B-9A4C-0E0E58275A71}" type="parTrans" cxnId="{2893D887-36E3-4CE8-88FD-64865702EF9A}">
      <dgm:prSet/>
      <dgm:spPr/>
      <dgm:t>
        <a:bodyPr/>
        <a:lstStyle/>
        <a:p>
          <a:endParaRPr lang="en-US"/>
        </a:p>
      </dgm:t>
    </dgm:pt>
    <dgm:pt modelId="{01E0E551-BBF3-4565-A46E-070C2A96603D}" type="sibTrans" cxnId="{2893D887-36E3-4CE8-88FD-64865702EF9A}">
      <dgm:prSet/>
      <dgm:spPr/>
      <dgm:t>
        <a:bodyPr/>
        <a:lstStyle/>
        <a:p>
          <a:endParaRPr lang="en-US"/>
        </a:p>
      </dgm:t>
    </dgm:pt>
    <dgm:pt modelId="{D3CC7578-C3FE-4130-8894-9FBF83DE234E}">
      <dgm:prSet custT="1"/>
      <dgm:spPr/>
      <dgm:t>
        <a:bodyPr/>
        <a:lstStyle/>
        <a:p>
          <a:r>
            <a:rPr lang="de-DE" sz="1800" b="1" noProof="0" dirty="0"/>
            <a:t>Korrekte Einbindung: </a:t>
          </a:r>
          <a:endParaRPr lang="en-US" sz="1800" b="1" dirty="0"/>
        </a:p>
        <a:p>
          <a:r>
            <a:rPr lang="de-DE" sz="1800" noProof="0" dirty="0"/>
            <a:t>- Unrelevante</a:t>
          </a:r>
          <a:r>
            <a:rPr lang="en-US" sz="1800" dirty="0"/>
            <a:t> </a:t>
          </a:r>
          <a:r>
            <a:rPr lang="de-DE" sz="1800" noProof="0" dirty="0"/>
            <a:t>Methoden</a:t>
          </a:r>
          <a:r>
            <a:rPr lang="en-US" sz="1800" dirty="0"/>
            <a:t>, Attribute, </a:t>
          </a:r>
          <a:r>
            <a:rPr lang="de-DE" sz="1800" noProof="0" dirty="0"/>
            <a:t>Konstruktoren</a:t>
          </a:r>
          <a:r>
            <a:rPr lang="en-US" sz="1800" dirty="0"/>
            <a:t> und </a:t>
          </a:r>
          <a:r>
            <a:rPr lang="de-DE" sz="1800" noProof="0" dirty="0"/>
            <a:t>Beziehungen</a:t>
          </a:r>
          <a:r>
            <a:rPr lang="en-US" sz="1800" dirty="0"/>
            <a:t> </a:t>
          </a:r>
          <a:r>
            <a:rPr lang="de-DE" sz="1800" noProof="0" dirty="0"/>
            <a:t>entfernen</a:t>
          </a:r>
        </a:p>
        <a:p>
          <a:r>
            <a:rPr lang="de-DE" sz="1800" noProof="0" dirty="0"/>
            <a:t>- Oftmals können Diagramme in mehrere Einzelteile zerlegt werden</a:t>
          </a:r>
        </a:p>
        <a:p>
          <a:r>
            <a:rPr lang="en-US" sz="1800" dirty="0"/>
            <a:t>- </a:t>
          </a:r>
          <a:r>
            <a:rPr lang="de-DE" sz="1800" noProof="0" dirty="0"/>
            <a:t>Sollte das Entfernen/Zerlegen nicht möglich sein: Keine direkte Einbindung in die Präsentation!</a:t>
          </a:r>
        </a:p>
        <a:p>
          <a:r>
            <a:rPr lang="de-DE" sz="1800" dirty="0"/>
            <a:t>- Für diesen Fall: Übergangsfolien und Präsentation außerhalb der Präsentationsdatei!</a:t>
          </a:r>
          <a:endParaRPr lang="de-DE" sz="1800" noProof="0" dirty="0"/>
        </a:p>
      </dgm:t>
    </dgm:pt>
    <dgm:pt modelId="{8223CEAC-69D6-444E-9AE1-8DB09E1BE808}" type="parTrans" cxnId="{85DDEB5C-796C-4B78-8009-0D5CC02254FE}">
      <dgm:prSet/>
      <dgm:spPr/>
      <dgm:t>
        <a:bodyPr/>
        <a:lstStyle/>
        <a:p>
          <a:endParaRPr lang="de-DE"/>
        </a:p>
      </dgm:t>
    </dgm:pt>
    <dgm:pt modelId="{4AA7EECC-4EA6-4406-9DDC-4B48F8CE6AEF}" type="sibTrans" cxnId="{85DDEB5C-796C-4B78-8009-0D5CC02254FE}">
      <dgm:prSet/>
      <dgm:spPr/>
      <dgm:t>
        <a:bodyPr/>
        <a:lstStyle/>
        <a:p>
          <a:endParaRPr lang="de-DE"/>
        </a:p>
      </dgm:t>
    </dgm:pt>
    <dgm:pt modelId="{083FD92D-A764-435A-928D-A8EDA946200F}" type="pres">
      <dgm:prSet presAssocID="{1095CBEB-DDFE-440E-B5F5-0468F535C8FF}" presName="linear" presStyleCnt="0">
        <dgm:presLayoutVars>
          <dgm:animLvl val="lvl"/>
          <dgm:resizeHandles val="exact"/>
        </dgm:presLayoutVars>
      </dgm:prSet>
      <dgm:spPr/>
    </dgm:pt>
    <dgm:pt modelId="{FF402A85-027A-4A0D-97B2-DCC334030B99}" type="pres">
      <dgm:prSet presAssocID="{7FC8E93D-DE33-4079-956B-A6330F301043}" presName="parentText" presStyleLbl="node1" presStyleIdx="0" presStyleCnt="2" custScaleX="91224" custScaleY="113609" custLinFactY="-19484" custLinFactNeighborX="-1953" custLinFactNeighborY="-100000">
        <dgm:presLayoutVars>
          <dgm:chMax val="0"/>
          <dgm:bulletEnabled val="1"/>
        </dgm:presLayoutVars>
      </dgm:prSet>
      <dgm:spPr/>
    </dgm:pt>
    <dgm:pt modelId="{8C7C4553-DE99-4D04-8A22-4A934C08270D}" type="pres">
      <dgm:prSet presAssocID="{01E0E551-BBF3-4565-A46E-070C2A96603D}" presName="spacer" presStyleCnt="0"/>
      <dgm:spPr/>
    </dgm:pt>
    <dgm:pt modelId="{E81F3DE8-FA79-475C-B3A1-B67A3753EE1E}" type="pres">
      <dgm:prSet presAssocID="{D3CC7578-C3FE-4130-8894-9FBF83DE234E}" presName="parentText" presStyleLbl="node1" presStyleIdx="1" presStyleCnt="2" custScaleX="91224" custScaleY="113609" custLinFactNeighborX="-1953" custLinFactNeighborY="-90028">
        <dgm:presLayoutVars>
          <dgm:chMax val="0"/>
          <dgm:bulletEnabled val="1"/>
        </dgm:presLayoutVars>
      </dgm:prSet>
      <dgm:spPr/>
    </dgm:pt>
  </dgm:ptLst>
  <dgm:cxnLst>
    <dgm:cxn modelId="{85DDEB5C-796C-4B78-8009-0D5CC02254FE}" srcId="{1095CBEB-DDFE-440E-B5F5-0468F535C8FF}" destId="{D3CC7578-C3FE-4130-8894-9FBF83DE234E}" srcOrd="1" destOrd="0" parTransId="{8223CEAC-69D6-444E-9AE1-8DB09E1BE808}" sibTransId="{4AA7EECC-4EA6-4406-9DDC-4B48F8CE6AEF}"/>
    <dgm:cxn modelId="{72E7D36F-143B-437B-B45E-4EDFCA3416EE}" type="presOf" srcId="{1095CBEB-DDFE-440E-B5F5-0468F535C8FF}" destId="{083FD92D-A764-435A-928D-A8EDA946200F}" srcOrd="0" destOrd="0" presId="urn:microsoft.com/office/officeart/2005/8/layout/vList2"/>
    <dgm:cxn modelId="{86EFFE75-7BE2-43E1-A639-F2A607B5C1C0}" type="presOf" srcId="{7FC8E93D-DE33-4079-956B-A6330F301043}" destId="{FF402A85-027A-4A0D-97B2-DCC334030B99}" srcOrd="0" destOrd="0" presId="urn:microsoft.com/office/officeart/2005/8/layout/vList2"/>
    <dgm:cxn modelId="{2893D887-36E3-4CE8-88FD-64865702EF9A}" srcId="{1095CBEB-DDFE-440E-B5F5-0468F535C8FF}" destId="{7FC8E93D-DE33-4079-956B-A6330F301043}" srcOrd="0" destOrd="0" parTransId="{F8A6B56C-C969-4E2B-9A4C-0E0E58275A71}" sibTransId="{01E0E551-BBF3-4565-A46E-070C2A96603D}"/>
    <dgm:cxn modelId="{31B3A28C-6E7D-49B0-8F3B-FF7EBA7378A8}" type="presOf" srcId="{D3CC7578-C3FE-4130-8894-9FBF83DE234E}" destId="{E81F3DE8-FA79-475C-B3A1-B67A3753EE1E}" srcOrd="0" destOrd="0" presId="urn:microsoft.com/office/officeart/2005/8/layout/vList2"/>
    <dgm:cxn modelId="{0F3FE676-ABFF-4FF2-AC73-FC49DB5DA298}" type="presParOf" srcId="{083FD92D-A764-435A-928D-A8EDA946200F}" destId="{FF402A85-027A-4A0D-97B2-DCC334030B99}" srcOrd="0" destOrd="0" presId="urn:microsoft.com/office/officeart/2005/8/layout/vList2"/>
    <dgm:cxn modelId="{5BF10F25-3746-497A-8E42-9EF6FFD752E5}" type="presParOf" srcId="{083FD92D-A764-435A-928D-A8EDA946200F}" destId="{8C7C4553-DE99-4D04-8A22-4A934C08270D}" srcOrd="1" destOrd="0" presId="urn:microsoft.com/office/officeart/2005/8/layout/vList2"/>
    <dgm:cxn modelId="{77F5AB8A-45CB-4A4A-83CC-8F0280244FC4}" type="presParOf" srcId="{083FD92D-A764-435A-928D-A8EDA946200F}" destId="{E81F3DE8-FA79-475C-B3A1-B67A3753EE1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095CBEB-DDFE-440E-B5F5-0468F535C8FF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FC8E93D-DE33-4079-956B-A6330F301043}">
      <dgm:prSet custT="1"/>
      <dgm:spPr>
        <a:solidFill>
          <a:schemeClr val="tx2"/>
        </a:solidFill>
      </dgm:spPr>
      <dgm:t>
        <a:bodyPr/>
        <a:lstStyle/>
        <a:p>
          <a:r>
            <a:rPr lang="de-DE" sz="1800" b="1" dirty="0"/>
            <a:t>Wofür:</a:t>
          </a:r>
        </a:p>
        <a:p>
          <a:r>
            <a:rPr lang="de-DE" sz="1800" noProof="0" dirty="0"/>
            <a:t>- Sinnvolle Themen- oder Kapiteltrennungen</a:t>
          </a:r>
        </a:p>
        <a:p>
          <a:r>
            <a:rPr lang="de-DE" sz="1800" noProof="0" dirty="0"/>
            <a:t>- Sinnvoll um Live-Demo oder Diagrammvorstellungen anzukündigen</a:t>
          </a:r>
        </a:p>
        <a:p>
          <a:r>
            <a:rPr lang="de-DE" sz="1800" noProof="0" dirty="0"/>
            <a:t>- Bei Wechsel des Vortragenden: Fließender Übergang durch Anmoderation</a:t>
          </a:r>
        </a:p>
      </dgm:t>
    </dgm:pt>
    <dgm:pt modelId="{F8A6B56C-C969-4E2B-9A4C-0E0E58275A71}" type="parTrans" cxnId="{2893D887-36E3-4CE8-88FD-64865702EF9A}">
      <dgm:prSet/>
      <dgm:spPr/>
      <dgm:t>
        <a:bodyPr/>
        <a:lstStyle/>
        <a:p>
          <a:endParaRPr lang="en-US"/>
        </a:p>
      </dgm:t>
    </dgm:pt>
    <dgm:pt modelId="{01E0E551-BBF3-4565-A46E-070C2A96603D}" type="sibTrans" cxnId="{2893D887-36E3-4CE8-88FD-64865702EF9A}">
      <dgm:prSet/>
      <dgm:spPr/>
      <dgm:t>
        <a:bodyPr/>
        <a:lstStyle/>
        <a:p>
          <a:endParaRPr lang="en-US"/>
        </a:p>
      </dgm:t>
    </dgm:pt>
    <dgm:pt modelId="{D3CC7578-C3FE-4130-8894-9FBF83DE234E}">
      <dgm:prSet custT="1"/>
      <dgm:spPr/>
      <dgm:t>
        <a:bodyPr/>
        <a:lstStyle/>
        <a:p>
          <a:r>
            <a:rPr lang="de-DE" sz="1800" b="1" dirty="0"/>
            <a:t>Warum:</a:t>
          </a:r>
        </a:p>
        <a:p>
          <a:r>
            <a:rPr lang="de-DE" sz="1800" noProof="0" dirty="0"/>
            <a:t>- Bereitet den Zuhörer auf einen neuen Abschnitt vor</a:t>
          </a:r>
        </a:p>
        <a:p>
          <a:r>
            <a:rPr lang="de-DE" sz="1800" noProof="0" dirty="0"/>
            <a:t>- Der Zuhörer erhält eine kurze Übersicht über die kommenden Inhalte</a:t>
          </a:r>
        </a:p>
        <a:p>
          <a:r>
            <a:rPr lang="de-DE" sz="1800" noProof="0" dirty="0"/>
            <a:t>- Der Zuhörer kann der Präsentation somit deutlich besser folgen</a:t>
          </a:r>
        </a:p>
      </dgm:t>
    </dgm:pt>
    <dgm:pt modelId="{8223CEAC-69D6-444E-9AE1-8DB09E1BE808}" type="parTrans" cxnId="{85DDEB5C-796C-4B78-8009-0D5CC02254FE}">
      <dgm:prSet/>
      <dgm:spPr/>
      <dgm:t>
        <a:bodyPr/>
        <a:lstStyle/>
        <a:p>
          <a:endParaRPr lang="de-DE"/>
        </a:p>
      </dgm:t>
    </dgm:pt>
    <dgm:pt modelId="{4AA7EECC-4EA6-4406-9DDC-4B48F8CE6AEF}" type="sibTrans" cxnId="{85DDEB5C-796C-4B78-8009-0D5CC02254FE}">
      <dgm:prSet/>
      <dgm:spPr/>
      <dgm:t>
        <a:bodyPr/>
        <a:lstStyle/>
        <a:p>
          <a:endParaRPr lang="de-DE"/>
        </a:p>
      </dgm:t>
    </dgm:pt>
    <dgm:pt modelId="{083FD92D-A764-435A-928D-A8EDA946200F}" type="pres">
      <dgm:prSet presAssocID="{1095CBEB-DDFE-440E-B5F5-0468F535C8FF}" presName="linear" presStyleCnt="0">
        <dgm:presLayoutVars>
          <dgm:animLvl val="lvl"/>
          <dgm:resizeHandles val="exact"/>
        </dgm:presLayoutVars>
      </dgm:prSet>
      <dgm:spPr/>
    </dgm:pt>
    <dgm:pt modelId="{FF402A85-027A-4A0D-97B2-DCC334030B99}" type="pres">
      <dgm:prSet presAssocID="{7FC8E93D-DE33-4079-956B-A6330F301043}" presName="parentText" presStyleLbl="node1" presStyleIdx="0" presStyleCnt="2" custScaleX="80977" custScaleY="129507" custLinFactY="-24833" custLinFactNeighborX="-9512" custLinFactNeighborY="-100000">
        <dgm:presLayoutVars>
          <dgm:chMax val="0"/>
          <dgm:bulletEnabled val="1"/>
        </dgm:presLayoutVars>
      </dgm:prSet>
      <dgm:spPr/>
    </dgm:pt>
    <dgm:pt modelId="{8C7C4553-DE99-4D04-8A22-4A934C08270D}" type="pres">
      <dgm:prSet presAssocID="{01E0E551-BBF3-4565-A46E-070C2A96603D}" presName="spacer" presStyleCnt="0"/>
      <dgm:spPr/>
    </dgm:pt>
    <dgm:pt modelId="{E81F3DE8-FA79-475C-B3A1-B67A3753EE1E}" type="pres">
      <dgm:prSet presAssocID="{D3CC7578-C3FE-4130-8894-9FBF83DE234E}" presName="parentText" presStyleLbl="node1" presStyleIdx="1" presStyleCnt="2" custScaleX="80977" custScaleY="129505" custLinFactNeighborX="-10391" custLinFactNeighborY="-14877">
        <dgm:presLayoutVars>
          <dgm:chMax val="0"/>
          <dgm:bulletEnabled val="1"/>
        </dgm:presLayoutVars>
      </dgm:prSet>
      <dgm:spPr/>
    </dgm:pt>
  </dgm:ptLst>
  <dgm:cxnLst>
    <dgm:cxn modelId="{85DDEB5C-796C-4B78-8009-0D5CC02254FE}" srcId="{1095CBEB-DDFE-440E-B5F5-0468F535C8FF}" destId="{D3CC7578-C3FE-4130-8894-9FBF83DE234E}" srcOrd="1" destOrd="0" parTransId="{8223CEAC-69D6-444E-9AE1-8DB09E1BE808}" sibTransId="{4AA7EECC-4EA6-4406-9DDC-4B48F8CE6AEF}"/>
    <dgm:cxn modelId="{72E7D36F-143B-437B-B45E-4EDFCA3416EE}" type="presOf" srcId="{1095CBEB-DDFE-440E-B5F5-0468F535C8FF}" destId="{083FD92D-A764-435A-928D-A8EDA946200F}" srcOrd="0" destOrd="0" presId="urn:microsoft.com/office/officeart/2005/8/layout/vList2"/>
    <dgm:cxn modelId="{86EFFE75-7BE2-43E1-A639-F2A607B5C1C0}" type="presOf" srcId="{7FC8E93D-DE33-4079-956B-A6330F301043}" destId="{FF402A85-027A-4A0D-97B2-DCC334030B99}" srcOrd="0" destOrd="0" presId="urn:microsoft.com/office/officeart/2005/8/layout/vList2"/>
    <dgm:cxn modelId="{2893D887-36E3-4CE8-88FD-64865702EF9A}" srcId="{1095CBEB-DDFE-440E-B5F5-0468F535C8FF}" destId="{7FC8E93D-DE33-4079-956B-A6330F301043}" srcOrd="0" destOrd="0" parTransId="{F8A6B56C-C969-4E2B-9A4C-0E0E58275A71}" sibTransId="{01E0E551-BBF3-4565-A46E-070C2A96603D}"/>
    <dgm:cxn modelId="{31B3A28C-6E7D-49B0-8F3B-FF7EBA7378A8}" type="presOf" srcId="{D3CC7578-C3FE-4130-8894-9FBF83DE234E}" destId="{E81F3DE8-FA79-475C-B3A1-B67A3753EE1E}" srcOrd="0" destOrd="0" presId="urn:microsoft.com/office/officeart/2005/8/layout/vList2"/>
    <dgm:cxn modelId="{0F3FE676-ABFF-4FF2-AC73-FC49DB5DA298}" type="presParOf" srcId="{083FD92D-A764-435A-928D-A8EDA946200F}" destId="{FF402A85-027A-4A0D-97B2-DCC334030B99}" srcOrd="0" destOrd="0" presId="urn:microsoft.com/office/officeart/2005/8/layout/vList2"/>
    <dgm:cxn modelId="{5BF10F25-3746-497A-8E42-9EF6FFD752E5}" type="presParOf" srcId="{083FD92D-A764-435A-928D-A8EDA946200F}" destId="{8C7C4553-DE99-4D04-8A22-4A934C08270D}" srcOrd="1" destOrd="0" presId="urn:microsoft.com/office/officeart/2005/8/layout/vList2"/>
    <dgm:cxn modelId="{77F5AB8A-45CB-4A4A-83CC-8F0280244FC4}" type="presParOf" srcId="{083FD92D-A764-435A-928D-A8EDA946200F}" destId="{E81F3DE8-FA79-475C-B3A1-B67A3753EE1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4FAFA4-E738-4C63-8350-62F1A7B9203D}">
      <dsp:nvSpPr>
        <dsp:cNvPr id="0" name=""/>
        <dsp:cNvSpPr/>
      </dsp:nvSpPr>
      <dsp:spPr>
        <a:xfrm>
          <a:off x="0" y="60476"/>
          <a:ext cx="7704856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Allgemeine Hinweise</a:t>
          </a:r>
        </a:p>
      </dsp:txBody>
      <dsp:txXfrm>
        <a:off x="36553" y="97029"/>
        <a:ext cx="7631750" cy="675694"/>
      </dsp:txXfrm>
    </dsp:sp>
    <dsp:sp modelId="{E8C58E24-3B9A-42DA-9B89-CA5C4C3EAEDC}">
      <dsp:nvSpPr>
        <dsp:cNvPr id="0" name=""/>
        <dsp:cNvSpPr/>
      </dsp:nvSpPr>
      <dsp:spPr>
        <a:xfrm>
          <a:off x="0" y="872872"/>
          <a:ext cx="7704856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noProof="0" dirty="0"/>
            <a:t>Warum Motivation?</a:t>
          </a:r>
        </a:p>
      </dsp:txBody>
      <dsp:txXfrm>
        <a:off x="36553" y="909425"/>
        <a:ext cx="7631750" cy="675694"/>
      </dsp:txXfrm>
    </dsp:sp>
    <dsp:sp modelId="{39D5C5C3-B394-476F-A2E9-EEB389FE59DE}">
      <dsp:nvSpPr>
        <dsp:cNvPr id="0" name=""/>
        <dsp:cNvSpPr/>
      </dsp:nvSpPr>
      <dsp:spPr>
        <a:xfrm>
          <a:off x="0" y="1713832"/>
          <a:ext cx="7704856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noProof="0" dirty="0"/>
            <a:t>Warum Schaubilder?</a:t>
          </a:r>
        </a:p>
      </dsp:txBody>
      <dsp:txXfrm>
        <a:off x="36553" y="1750385"/>
        <a:ext cx="7631750" cy="675694"/>
      </dsp:txXfrm>
    </dsp:sp>
    <dsp:sp modelId="{886D8B95-FC4D-4563-AB08-22D320380452}">
      <dsp:nvSpPr>
        <dsp:cNvPr id="0" name=""/>
        <dsp:cNvSpPr/>
      </dsp:nvSpPr>
      <dsp:spPr>
        <a:xfrm>
          <a:off x="0" y="2554792"/>
          <a:ext cx="7704856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noProof="0" dirty="0"/>
            <a:t>Diagrammeinbindung</a:t>
          </a:r>
        </a:p>
      </dsp:txBody>
      <dsp:txXfrm>
        <a:off x="36553" y="2591345"/>
        <a:ext cx="7631750" cy="675694"/>
      </dsp:txXfrm>
    </dsp:sp>
    <dsp:sp modelId="{E8B158D5-FBC7-400D-8F3F-BD2DDE243818}">
      <dsp:nvSpPr>
        <dsp:cNvPr id="0" name=""/>
        <dsp:cNvSpPr/>
      </dsp:nvSpPr>
      <dsp:spPr>
        <a:xfrm>
          <a:off x="0" y="3395752"/>
          <a:ext cx="7704856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/>
            <a:t>Warum Übergangsfolien?</a:t>
          </a:r>
        </a:p>
      </dsp:txBody>
      <dsp:txXfrm>
        <a:off x="36553" y="3432305"/>
        <a:ext cx="7631750" cy="675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02A85-027A-4A0D-97B2-DCC334030B99}">
      <dsp:nvSpPr>
        <dsp:cNvPr id="0" name=""/>
        <dsp:cNvSpPr/>
      </dsp:nvSpPr>
      <dsp:spPr>
        <a:xfrm>
          <a:off x="0" y="216019"/>
          <a:ext cx="8280008" cy="1969801"/>
        </a:xfrm>
        <a:prstGeom prst="round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noProof="0" dirty="0"/>
            <a:t>Allgemeine Informationen: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Der Start einer guten Präsentation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Findet seinen Platz nach dem Deckblatt und vor der Agenda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Enthält die Motive, Motivationen und/oder Gründe für die Präsentation</a:t>
          </a:r>
        </a:p>
      </dsp:txBody>
      <dsp:txXfrm>
        <a:off x="96158" y="312177"/>
        <a:ext cx="8087692" cy="1777485"/>
      </dsp:txXfrm>
    </dsp:sp>
    <dsp:sp modelId="{E81F3DE8-FA79-475C-B3A1-B67A3753EE1E}">
      <dsp:nvSpPr>
        <dsp:cNvPr id="0" name=""/>
        <dsp:cNvSpPr/>
      </dsp:nvSpPr>
      <dsp:spPr>
        <a:xfrm>
          <a:off x="0" y="2910081"/>
          <a:ext cx="8280008" cy="196977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noProof="0" dirty="0"/>
            <a:t>Vorteile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Kreativer</a:t>
          </a:r>
          <a:r>
            <a:rPr lang="de-DE" sz="1800" kern="1200" baseline="0" noProof="0" dirty="0"/>
            <a:t> Einstieg in das Präsentationsthema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noProof="0" dirty="0"/>
            <a:t>- </a:t>
          </a:r>
          <a:r>
            <a:rPr lang="de-DE" sz="1800" kern="1200" noProof="0" dirty="0"/>
            <a:t>Kein Erschlagen der Zuhörer durch die direkte Konfrontation mit der Agenda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</a:t>
          </a:r>
          <a:r>
            <a:rPr lang="de-DE" sz="1800" kern="1200" baseline="0" noProof="0" dirty="0"/>
            <a:t>Auflockerung der Stimmung</a:t>
          </a:r>
          <a:endParaRPr lang="de-DE" sz="1800" kern="1200" noProof="0" dirty="0"/>
        </a:p>
      </dsp:txBody>
      <dsp:txXfrm>
        <a:off x="96156" y="3006237"/>
        <a:ext cx="8087696" cy="17774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02A85-027A-4A0D-97B2-DCC334030B99}">
      <dsp:nvSpPr>
        <dsp:cNvPr id="0" name=""/>
        <dsp:cNvSpPr/>
      </dsp:nvSpPr>
      <dsp:spPr>
        <a:xfrm>
          <a:off x="1080091" y="0"/>
          <a:ext cx="8459975" cy="2267996"/>
        </a:xfrm>
        <a:prstGeom prst="round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noProof="0" dirty="0"/>
            <a:t>Allgemeine Informationen: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Die grafische Darstellung von Informationen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Ersetzt die Informationsdarstellung in Textform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Umsetzung</a:t>
          </a:r>
          <a:r>
            <a:rPr lang="en-US" sz="1800" kern="1200" dirty="0"/>
            <a:t> in n</a:t>
          </a:r>
          <a:r>
            <a:rPr lang="de-DE" sz="1800" kern="1200" noProof="0" dirty="0"/>
            <a:t>ahezu</a:t>
          </a:r>
          <a:r>
            <a:rPr lang="en-US" sz="1800" kern="1200" dirty="0"/>
            <a:t> </a:t>
          </a:r>
          <a:r>
            <a:rPr lang="de-DE" sz="1800" kern="1200" noProof="0" dirty="0"/>
            <a:t>allen</a:t>
          </a:r>
          <a:r>
            <a:rPr lang="en-US" sz="1800" kern="1200" dirty="0"/>
            <a:t> “</a:t>
          </a:r>
          <a:r>
            <a:rPr lang="de-DE" sz="1800" kern="1200" noProof="0" dirty="0"/>
            <a:t>Bereichen</a:t>
          </a:r>
          <a:r>
            <a:rPr lang="en-US" sz="1800" kern="1200" dirty="0"/>
            <a:t>” </a:t>
          </a:r>
          <a:r>
            <a:rPr lang="de-DE" sz="1800" kern="1200" noProof="0" dirty="0"/>
            <a:t>möglich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- Grob gesagt: „Das schöne Verpacken von Informationen“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- Mögliche Tools: Draw.io oder Lucidchart.com</a:t>
          </a:r>
          <a:endParaRPr lang="de-DE" sz="1800" kern="1200" noProof="0" dirty="0"/>
        </a:p>
      </dsp:txBody>
      <dsp:txXfrm>
        <a:off x="1190805" y="110714"/>
        <a:ext cx="8238547" cy="2046568"/>
      </dsp:txXfrm>
    </dsp:sp>
    <dsp:sp modelId="{E81F3DE8-FA79-475C-B3A1-B67A3753EE1E}">
      <dsp:nvSpPr>
        <dsp:cNvPr id="0" name=""/>
        <dsp:cNvSpPr/>
      </dsp:nvSpPr>
      <dsp:spPr>
        <a:xfrm>
          <a:off x="1079980" y="2802212"/>
          <a:ext cx="8459975" cy="226799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Vorteile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- </a:t>
          </a:r>
          <a:r>
            <a:rPr lang="de-DE" sz="1800" kern="1200" noProof="0" dirty="0"/>
            <a:t>Oftmals</a:t>
          </a:r>
          <a:r>
            <a:rPr lang="en-US" sz="1800" kern="1200" dirty="0"/>
            <a:t> eine </a:t>
          </a:r>
          <a:r>
            <a:rPr lang="de-DE" sz="1800" kern="1200" noProof="0" dirty="0"/>
            <a:t>verbesserte</a:t>
          </a:r>
          <a:r>
            <a:rPr lang="en-US" sz="1800" kern="1200" dirty="0"/>
            <a:t> </a:t>
          </a:r>
          <a:r>
            <a:rPr lang="de-DE" sz="1800" kern="1200" noProof="0" dirty="0"/>
            <a:t>Darstellung</a:t>
          </a:r>
          <a:r>
            <a:rPr lang="en-US" sz="1800" kern="1200" dirty="0"/>
            <a:t> von </a:t>
          </a:r>
          <a:r>
            <a:rPr lang="de-DE" sz="1800" kern="1200" noProof="0" dirty="0"/>
            <a:t>Verbindungen</a:t>
          </a:r>
          <a:r>
            <a:rPr lang="en-US" sz="1800" kern="1200" dirty="0"/>
            <a:t> und </a:t>
          </a:r>
          <a:r>
            <a:rPr lang="de-DE" sz="1800" kern="1200" noProof="0" dirty="0"/>
            <a:t>Abhängigkeiten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Oftmals deutlich platzsparender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- Die grafische </a:t>
          </a:r>
          <a:r>
            <a:rPr lang="de-DE" sz="1800" kern="1200" noProof="0" dirty="0"/>
            <a:t>Darstellung</a:t>
          </a:r>
          <a:r>
            <a:rPr lang="en-US" sz="1800" kern="1200" dirty="0"/>
            <a:t> </a:t>
          </a:r>
          <a:r>
            <a:rPr lang="de-DE" sz="1800" kern="1200" noProof="0" dirty="0"/>
            <a:t>erzeugt</a:t>
          </a:r>
          <a:r>
            <a:rPr lang="en-US" sz="1800" kern="1200" dirty="0"/>
            <a:t> </a:t>
          </a:r>
          <a:r>
            <a:rPr lang="de-DE" sz="1800" kern="1200" noProof="0" dirty="0"/>
            <a:t>einen</a:t>
          </a:r>
          <a:r>
            <a:rPr lang="en-US" sz="1800" kern="1200" dirty="0"/>
            <a:t> </a:t>
          </a:r>
          <a:r>
            <a:rPr lang="de-DE" sz="1800" kern="1200" noProof="0" dirty="0"/>
            <a:t>deutlich</a:t>
          </a:r>
          <a:r>
            <a:rPr lang="en-US" sz="1800" kern="1200" dirty="0"/>
            <a:t> </a:t>
          </a:r>
          <a:r>
            <a:rPr lang="de-DE" sz="1800" kern="1200" noProof="0" dirty="0"/>
            <a:t>professionelleren</a:t>
          </a:r>
          <a:r>
            <a:rPr lang="en-US" sz="1800" kern="1200" dirty="0"/>
            <a:t> </a:t>
          </a:r>
          <a:r>
            <a:rPr lang="de-DE" sz="1800" kern="1200" noProof="0" dirty="0"/>
            <a:t>Eindruck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- Erzeugt ein größeres Interesse beim Zuhörer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- Eine grafische Darstellung bietet mehr Freiheiten bei dem Vortragen</a:t>
          </a:r>
          <a:endParaRPr lang="de-DE" sz="1800" kern="1200" noProof="0" dirty="0"/>
        </a:p>
      </dsp:txBody>
      <dsp:txXfrm>
        <a:off x="1190694" y="2912926"/>
        <a:ext cx="8238547" cy="20465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02A85-027A-4A0D-97B2-DCC334030B99}">
      <dsp:nvSpPr>
        <dsp:cNvPr id="0" name=""/>
        <dsp:cNvSpPr/>
      </dsp:nvSpPr>
      <dsp:spPr>
        <a:xfrm>
          <a:off x="270022" y="65914"/>
          <a:ext cx="10116040" cy="2159991"/>
        </a:xfrm>
        <a:prstGeom prst="round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noProof="0" dirty="0"/>
            <a:t>Allgemeine Informationen: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Klassen-, Aktivitäts- und Sequenzdiagramme werden während des Softwareprojektes erstellt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Diese sind wichtige Bausteine einer erfolgreichen Präsentation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- Um dies zu gewährleisten müssen Diagramme oft „vereinfacht“ werden</a:t>
          </a:r>
          <a:endParaRPr lang="de-DE" sz="1800" kern="1200" noProof="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Daher unbedingt auf Lesbarkeit und Übersichtlichkeit achten</a:t>
          </a:r>
        </a:p>
      </dsp:txBody>
      <dsp:txXfrm>
        <a:off x="375464" y="171356"/>
        <a:ext cx="9905156" cy="1949107"/>
      </dsp:txXfrm>
    </dsp:sp>
    <dsp:sp modelId="{E81F3DE8-FA79-475C-B3A1-B67A3753EE1E}">
      <dsp:nvSpPr>
        <dsp:cNvPr id="0" name=""/>
        <dsp:cNvSpPr/>
      </dsp:nvSpPr>
      <dsp:spPr>
        <a:xfrm>
          <a:off x="270022" y="2802212"/>
          <a:ext cx="10116040" cy="215999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noProof="0" dirty="0"/>
            <a:t>Korrekte Einbindung: </a:t>
          </a:r>
          <a:endParaRPr lang="en-US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Unrelevante</a:t>
          </a:r>
          <a:r>
            <a:rPr lang="en-US" sz="1800" kern="1200" dirty="0"/>
            <a:t> </a:t>
          </a:r>
          <a:r>
            <a:rPr lang="de-DE" sz="1800" kern="1200" noProof="0" dirty="0"/>
            <a:t>Methoden</a:t>
          </a:r>
          <a:r>
            <a:rPr lang="en-US" sz="1800" kern="1200" dirty="0"/>
            <a:t>, Attribute, </a:t>
          </a:r>
          <a:r>
            <a:rPr lang="de-DE" sz="1800" kern="1200" noProof="0" dirty="0"/>
            <a:t>Konstruktoren</a:t>
          </a:r>
          <a:r>
            <a:rPr lang="en-US" sz="1800" kern="1200" dirty="0"/>
            <a:t> und </a:t>
          </a:r>
          <a:r>
            <a:rPr lang="de-DE" sz="1800" kern="1200" noProof="0" dirty="0"/>
            <a:t>Beziehungen</a:t>
          </a:r>
          <a:r>
            <a:rPr lang="en-US" sz="1800" kern="1200" dirty="0"/>
            <a:t> </a:t>
          </a:r>
          <a:r>
            <a:rPr lang="de-DE" sz="1800" kern="1200" noProof="0" dirty="0"/>
            <a:t>entfernen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Oftmals können Diagramme in mehrere Einzelteile zerlegt werden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- </a:t>
          </a:r>
          <a:r>
            <a:rPr lang="de-DE" sz="1800" kern="1200" noProof="0" dirty="0"/>
            <a:t>Sollte das Entfernen/Zerlegen nicht möglich sein: Keine direkte Einbindung in die Präsentation!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- Für diesen Fall: Übergangsfolien und Präsentation außerhalb der Präsentationsdatei!</a:t>
          </a:r>
          <a:endParaRPr lang="de-DE" sz="1800" kern="1200" noProof="0" dirty="0"/>
        </a:p>
      </dsp:txBody>
      <dsp:txXfrm>
        <a:off x="375464" y="2907654"/>
        <a:ext cx="9905156" cy="19491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02A85-027A-4A0D-97B2-DCC334030B99}">
      <dsp:nvSpPr>
        <dsp:cNvPr id="0" name=""/>
        <dsp:cNvSpPr/>
      </dsp:nvSpPr>
      <dsp:spPr>
        <a:xfrm>
          <a:off x="0" y="216019"/>
          <a:ext cx="8280008" cy="1969801"/>
        </a:xfrm>
        <a:prstGeom prst="round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/>
            <a:t>Wofür: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Sinnvolle Themen- oder Kapiteltrennungen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Sinnvoll um Live-Demo oder Diagrammvorstellungen anzukündigen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Bei Wechsel des Vortragenden: Fließender Übergang durch Anmoderation</a:t>
          </a:r>
        </a:p>
      </dsp:txBody>
      <dsp:txXfrm>
        <a:off x="96158" y="312177"/>
        <a:ext cx="8087692" cy="1777485"/>
      </dsp:txXfrm>
    </dsp:sp>
    <dsp:sp modelId="{E81F3DE8-FA79-475C-B3A1-B67A3753EE1E}">
      <dsp:nvSpPr>
        <dsp:cNvPr id="0" name=""/>
        <dsp:cNvSpPr/>
      </dsp:nvSpPr>
      <dsp:spPr>
        <a:xfrm>
          <a:off x="0" y="2910081"/>
          <a:ext cx="8280008" cy="196977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/>
            <a:t>Warum: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Bereitet den Zuhörer auf einen neuen Abschnitt vor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Der Zuhörer erhält eine kurze Übersicht über die kommenden Inhalte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noProof="0" dirty="0"/>
            <a:t>- Der Zuhörer kann der Präsentation somit deutlich besser folgen</a:t>
          </a:r>
        </a:p>
      </dsp:txBody>
      <dsp:txXfrm>
        <a:off x="96156" y="3006237"/>
        <a:ext cx="8087696" cy="17774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2B97DA8-8E6C-4064-8555-1AB8580FC5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03A4DB5-C154-4FD3-A336-A980009B150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44539-BE40-4D76-BE24-73DA343E3F8A}" type="datetimeFigureOut">
              <a:rPr lang="de-DE" smtClean="0"/>
              <a:t>12.12.2022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913036-6DEF-43C7-9422-9C904683CF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55D172E-3B7F-4B35-8E38-6D92867A5B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E627C-7C34-4443-AA3A-CB9806E781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8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B229A-CF15-496D-915A-3C3AC47BA8F3}" type="datetimeFigureOut">
              <a:rPr lang="de-DE" smtClean="0"/>
              <a:t>12.12.2022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FE915-6F63-475F-AEF3-292EDAD54A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5214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F3AA6084-5A17-4DF0-99FA-9B12FE16AC92}"/>
              </a:ext>
            </a:extLst>
          </p:cNvPr>
          <p:cNvSpPr/>
          <p:nvPr userDrawn="1"/>
        </p:nvSpPr>
        <p:spPr>
          <a:xfrm>
            <a:off x="4770534" y="2024845"/>
            <a:ext cx="7421467" cy="4833157"/>
          </a:xfrm>
          <a:custGeom>
            <a:avLst/>
            <a:gdLst>
              <a:gd name="connsiteX0" fmla="*/ 7411942 w 7421467"/>
              <a:gd name="connsiteY0" fmla="*/ 0 h 4833157"/>
              <a:gd name="connsiteX1" fmla="*/ 7421467 w 7421467"/>
              <a:gd name="connsiteY1" fmla="*/ 241 h 4833157"/>
              <a:gd name="connsiteX2" fmla="*/ 7421467 w 7421467"/>
              <a:gd name="connsiteY2" fmla="*/ 4833157 h 4833157"/>
              <a:gd name="connsiteX3" fmla="*/ 0 w 7421467"/>
              <a:gd name="connsiteY3" fmla="*/ 4833157 h 4833157"/>
              <a:gd name="connsiteX4" fmla="*/ 110690 w 7421467"/>
              <a:gd name="connsiteY4" fmla="*/ 4588316 h 4833157"/>
              <a:gd name="connsiteX5" fmla="*/ 7411942 w 7421467"/>
              <a:gd name="connsiteY5" fmla="*/ 0 h 4833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7" h="4833157">
                <a:moveTo>
                  <a:pt x="7411942" y="0"/>
                </a:moveTo>
                <a:lnTo>
                  <a:pt x="7421467" y="241"/>
                </a:lnTo>
                <a:lnTo>
                  <a:pt x="7421467" y="4833157"/>
                </a:lnTo>
                <a:lnTo>
                  <a:pt x="0" y="4833157"/>
                </a:lnTo>
                <a:lnTo>
                  <a:pt x="110690" y="4588316"/>
                </a:lnTo>
                <a:cubicBezTo>
                  <a:pt x="1418845" y="1873453"/>
                  <a:pt x="4196610" y="0"/>
                  <a:pt x="741194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10000"/>
              </a:lnSpc>
            </a:pPr>
            <a:endParaRPr lang="de-DE" sz="1700" spc="3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373" y="2295098"/>
            <a:ext cx="7992888" cy="1469814"/>
          </a:xfrm>
        </p:spPr>
        <p:txBody>
          <a:bodyPr anchor="t"/>
          <a:lstStyle>
            <a:lvl1pPr algn="l">
              <a:spcBef>
                <a:spcPts val="0"/>
              </a:spcBef>
              <a:spcAft>
                <a:spcPts val="0"/>
              </a:spcAft>
              <a:defRPr sz="4400" spc="8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373" y="3915278"/>
            <a:ext cx="6433129" cy="929754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5F13FFA-4861-486F-A58D-D9EB08D64F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3374" y="5013177"/>
            <a:ext cx="4968550" cy="1152674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BD6141A-43A8-45D6-B5D6-DB3F5A2427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" y="466757"/>
            <a:ext cx="1772132" cy="115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054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454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BC08468-0CA3-47F9-BB7C-6D01CE3C7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0535" y="2024846"/>
            <a:ext cx="7421466" cy="4833155"/>
          </a:xfrm>
          <a:custGeom>
            <a:avLst/>
            <a:gdLst>
              <a:gd name="connsiteX0" fmla="*/ 7411941 w 7421466"/>
              <a:gd name="connsiteY0" fmla="*/ 0 h 4833155"/>
              <a:gd name="connsiteX1" fmla="*/ 7421466 w 7421466"/>
              <a:gd name="connsiteY1" fmla="*/ 241 h 4833155"/>
              <a:gd name="connsiteX2" fmla="*/ 7421466 w 7421466"/>
              <a:gd name="connsiteY2" fmla="*/ 4833155 h 4833155"/>
              <a:gd name="connsiteX3" fmla="*/ 0 w 7421466"/>
              <a:gd name="connsiteY3" fmla="*/ 4833155 h 4833155"/>
              <a:gd name="connsiteX4" fmla="*/ 110689 w 7421466"/>
              <a:gd name="connsiteY4" fmla="*/ 4588316 h 4833155"/>
              <a:gd name="connsiteX5" fmla="*/ 7411941 w 7421466"/>
              <a:gd name="connsiteY5" fmla="*/ 0 h 483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6" h="4833155">
                <a:moveTo>
                  <a:pt x="7411941" y="0"/>
                </a:moveTo>
                <a:lnTo>
                  <a:pt x="7421466" y="241"/>
                </a:lnTo>
                <a:lnTo>
                  <a:pt x="7421466" y="4833155"/>
                </a:lnTo>
                <a:lnTo>
                  <a:pt x="0" y="4833155"/>
                </a:lnTo>
                <a:lnTo>
                  <a:pt x="110689" y="4588316"/>
                </a:lnTo>
                <a:cubicBezTo>
                  <a:pt x="1418844" y="1873453"/>
                  <a:pt x="4196609" y="0"/>
                  <a:pt x="741194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373" y="2295098"/>
            <a:ext cx="7992888" cy="1469814"/>
          </a:xfrm>
        </p:spPr>
        <p:txBody>
          <a:bodyPr anchor="t"/>
          <a:lstStyle>
            <a:lvl1pPr algn="l">
              <a:spcBef>
                <a:spcPts val="0"/>
              </a:spcBef>
              <a:spcAft>
                <a:spcPts val="0"/>
              </a:spcAft>
              <a:defRPr sz="4400" spc="8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373" y="3915278"/>
            <a:ext cx="6433129" cy="929754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5F13FFA-4861-486F-A58D-D9EB08D64F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3374" y="5013177"/>
            <a:ext cx="4968550" cy="1152674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BD6141A-43A8-45D6-B5D6-DB3F5A2427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" y="466757"/>
            <a:ext cx="1772132" cy="115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82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750" y="1268760"/>
            <a:ext cx="8604250" cy="1476164"/>
          </a:xfrm>
        </p:spPr>
        <p:txBody>
          <a:bodyPr/>
          <a:lstStyle>
            <a:lvl1pPr>
              <a:defRPr sz="4400" spc="8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60CC760-EBF5-4E69-B01B-A0CE7B6B93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63750" y="2881610"/>
            <a:ext cx="8604250" cy="1231466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8295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04" y="116632"/>
            <a:ext cx="8604250" cy="558010"/>
          </a:xfrm>
        </p:spPr>
        <p:txBody>
          <a:bodyPr/>
          <a:lstStyle>
            <a:lvl1pPr>
              <a:defRPr sz="34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AAA3DF5A-AAAE-4747-B95D-44DDC7CBEB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63750" y="1484784"/>
            <a:ext cx="10128251" cy="4176464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31981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04" y="116632"/>
            <a:ext cx="8605080" cy="438398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81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04" y="188640"/>
            <a:ext cx="8605080" cy="438398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63750" y="1557338"/>
            <a:ext cx="4104000" cy="4608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4052" y="1557338"/>
            <a:ext cx="4103949" cy="4608513"/>
          </a:xfrm>
        </p:spPr>
        <p:txBody>
          <a:bodyPr/>
          <a:lstStyle>
            <a:lvl1pPr>
              <a:defRPr spc="30" baseline="0"/>
            </a:lvl1pPr>
            <a:lvl2pPr>
              <a:defRPr spc="30" baseline="0"/>
            </a:lvl2pPr>
            <a:lvl3pPr>
              <a:defRPr spc="30" baseline="0"/>
            </a:lvl3pPr>
            <a:lvl4pPr>
              <a:defRPr spc="30" baseline="0"/>
            </a:lvl4pPr>
            <a:lvl5pPr>
              <a:defRPr spc="3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49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 (bre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116632"/>
            <a:ext cx="8605080" cy="438398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63750" y="1557338"/>
            <a:ext cx="4284278" cy="4608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5CA90898-2F68-4C13-9E2E-E02AF4DD76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00057" y="1557336"/>
            <a:ext cx="5591944" cy="3707868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7463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63750" y="1557338"/>
            <a:ext cx="5832450" cy="4608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8448A72F-7758-4846-BF2E-9F2F2C0FDE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20236" y="0"/>
            <a:ext cx="3971764" cy="6021288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BB88B8F-7465-465A-92A9-85A1AB072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04" y="116632"/>
            <a:ext cx="5832450" cy="438398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42726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04" y="188640"/>
            <a:ext cx="8605080" cy="43839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00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C9E07F4F-6376-4EE4-AB3E-76EA17C18ECD}"/>
              </a:ext>
            </a:extLst>
          </p:cNvPr>
          <p:cNvSpPr/>
          <p:nvPr userDrawn="1"/>
        </p:nvSpPr>
        <p:spPr>
          <a:xfrm>
            <a:off x="0" y="0"/>
            <a:ext cx="145097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endParaRPr lang="de-DE" sz="1700" spc="30" dirty="0" err="1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72AF8F0-8DAD-4538-BC1D-E3B87187CF41}"/>
              </a:ext>
            </a:extLst>
          </p:cNvPr>
          <p:cNvSpPr/>
          <p:nvPr userDrawn="1"/>
        </p:nvSpPr>
        <p:spPr>
          <a:xfrm>
            <a:off x="0" y="2977768"/>
            <a:ext cx="1450975" cy="3880232"/>
          </a:xfrm>
          <a:custGeom>
            <a:avLst/>
            <a:gdLst>
              <a:gd name="connsiteX0" fmla="*/ 1450975 w 1450975"/>
              <a:gd name="connsiteY0" fmla="*/ 0 h 3880232"/>
              <a:gd name="connsiteX1" fmla="*/ 1450975 w 1450975"/>
              <a:gd name="connsiteY1" fmla="*/ 3880232 h 3880232"/>
              <a:gd name="connsiteX2" fmla="*/ 0 w 1450975"/>
              <a:gd name="connsiteY2" fmla="*/ 3880232 h 3880232"/>
              <a:gd name="connsiteX3" fmla="*/ 0 w 1450975"/>
              <a:gd name="connsiteY3" fmla="*/ 982332 h 3880232"/>
              <a:gd name="connsiteX4" fmla="*/ 80748 w 1450975"/>
              <a:gd name="connsiteY4" fmla="*/ 912387 h 3880232"/>
              <a:gd name="connsiteX5" fmla="*/ 1372159 w 1450975"/>
              <a:gd name="connsiteY5" fmla="*/ 40367 h 388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975" h="3880232">
                <a:moveTo>
                  <a:pt x="1450975" y="0"/>
                </a:moveTo>
                <a:lnTo>
                  <a:pt x="1450975" y="3880232"/>
                </a:lnTo>
                <a:lnTo>
                  <a:pt x="0" y="3880232"/>
                </a:lnTo>
                <a:lnTo>
                  <a:pt x="0" y="982332"/>
                </a:lnTo>
                <a:lnTo>
                  <a:pt x="80748" y="912387"/>
                </a:lnTo>
                <a:cubicBezTo>
                  <a:pt x="480793" y="582240"/>
                  <a:pt x="913073" y="289757"/>
                  <a:pt x="1372159" y="40367"/>
                </a:cubicBezTo>
                <a:close/>
              </a:path>
            </a:pathLst>
          </a:custGeom>
          <a:solidFill>
            <a:srgbClr val="00AB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10000"/>
              </a:lnSpc>
            </a:pPr>
            <a:endParaRPr lang="de-DE" sz="1700" spc="30" dirty="0" err="1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62921" y="938374"/>
            <a:ext cx="8605080" cy="4383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3750" y="1557338"/>
            <a:ext cx="8604251" cy="4608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D872A42-BB1C-49BB-A53E-DC69F0F431DE}"/>
              </a:ext>
            </a:extLst>
          </p:cNvPr>
          <p:cNvSpPr/>
          <p:nvPr userDrawn="1"/>
        </p:nvSpPr>
        <p:spPr>
          <a:xfrm>
            <a:off x="299357" y="6302177"/>
            <a:ext cx="1044116" cy="151159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>
              <a:lnSpc>
                <a:spcPts val="1200"/>
              </a:lnSpc>
            </a:pPr>
            <a:r>
              <a:rPr lang="de-DE" sz="900" b="1" spc="20" baseline="0" dirty="0">
                <a:solidFill>
                  <a:schemeClr val="bg1"/>
                </a:solidFill>
              </a:rPr>
              <a:t>Seite </a:t>
            </a:r>
            <a:fld id="{B68CA67E-C928-4610-8613-D29F25DDB709}" type="slidenum">
              <a:rPr lang="de-DE" sz="900" b="1" spc="20" baseline="0" smtClean="0">
                <a:solidFill>
                  <a:schemeClr val="bg1"/>
                </a:solidFill>
              </a:rPr>
              <a:t>‹Nr.›</a:t>
            </a:fld>
            <a:r>
              <a:rPr lang="de-DE" sz="900" b="1" spc="20" baseline="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9396C9F-CB52-4AE4-A123-8AA538C7CCC4}"/>
              </a:ext>
            </a:extLst>
          </p:cNvPr>
          <p:cNvSpPr/>
          <p:nvPr userDrawn="1"/>
        </p:nvSpPr>
        <p:spPr>
          <a:xfrm>
            <a:off x="1630800" y="6302177"/>
            <a:ext cx="8604448" cy="365125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>
              <a:lnSpc>
                <a:spcPts val="1200"/>
              </a:lnSpc>
            </a:pPr>
            <a:r>
              <a:rPr lang="de-DE" sz="900" b="1" spc="20" baseline="0" dirty="0"/>
              <a:t>Softwareprojekt 22/23 — Hinweise &amp; Tipps</a:t>
            </a:r>
            <a:br>
              <a:rPr lang="de-DE" sz="900" b="1" spc="20" baseline="0" dirty="0"/>
            </a:br>
            <a:r>
              <a:rPr lang="de-DE" sz="900" b="0" spc="20" baseline="0" dirty="0">
                <a:solidFill>
                  <a:schemeClr val="bg2"/>
                </a:solidFill>
              </a:rPr>
              <a:t>Pascal Meyer — Carl von Ossietzky Universität Oldenburg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40C3931-080E-49C4-BBA5-6BE341C11BF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4" y="299033"/>
            <a:ext cx="911476" cy="591546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4ACEC744-5975-4C66-8B94-18F60448BD0F}"/>
              </a:ext>
            </a:extLst>
          </p:cNvPr>
          <p:cNvSpPr/>
          <p:nvPr userDrawn="1"/>
        </p:nvSpPr>
        <p:spPr>
          <a:xfrm>
            <a:off x="299357" y="6459686"/>
            <a:ext cx="900411" cy="207615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>
              <a:lnSpc>
                <a:spcPts val="1200"/>
              </a:lnSpc>
            </a:pPr>
            <a:fld id="{9DA6B11C-08A4-4714-94B2-B07C9C1922F9}" type="datetime1">
              <a:rPr lang="de-DE" sz="900" b="0" spc="20" baseline="0" smtClean="0">
                <a:solidFill>
                  <a:schemeClr val="bg1"/>
                </a:solidFill>
              </a:rPr>
              <a:t>12.12.2022</a:t>
            </a:fld>
            <a:endParaRPr lang="de-DE" sz="900" b="0" spc="2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54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0" r:id="rId3"/>
    <p:sldLayoutId id="2147483669" r:id="rId4"/>
    <p:sldLayoutId id="2147483662" r:id="rId5"/>
    <p:sldLayoutId id="2147483664" r:id="rId6"/>
    <p:sldLayoutId id="2147483672" r:id="rId7"/>
    <p:sldLayoutId id="2147483668" r:id="rId8"/>
    <p:sldLayoutId id="2147483666" r:id="rId9"/>
    <p:sldLayoutId id="2147483667" r:id="rId1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 spc="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110000"/>
        </a:lnSpc>
        <a:spcBef>
          <a:spcPts val="0"/>
        </a:spcBef>
        <a:spcAft>
          <a:spcPts val="1800"/>
        </a:spcAft>
        <a:buFont typeface="Arial" panose="020B0604020202020204" pitchFamily="34" charset="0"/>
        <a:buChar char="‒"/>
        <a:defRPr sz="18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1800"/>
        </a:spcAft>
        <a:buFont typeface="Arial" panose="020B0604020202020204" pitchFamily="34" charset="0"/>
        <a:buChar char="‒"/>
        <a:defRPr sz="18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079500" indent="-184150" algn="l" defTabSz="914400" rtl="0" eaLnBrk="1" latinLnBrk="0" hangingPunct="1">
        <a:lnSpc>
          <a:spcPct val="110000"/>
        </a:lnSpc>
        <a:spcBef>
          <a:spcPts val="0"/>
        </a:spcBef>
        <a:spcAft>
          <a:spcPts val="1800"/>
        </a:spcAft>
        <a:buFont typeface="Arial" panose="020B0604020202020204" pitchFamily="34" charset="0"/>
        <a:buChar char="‒"/>
        <a:defRPr sz="18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52400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1800"/>
        </a:spcAft>
        <a:buFont typeface="Arial" panose="020B0604020202020204" pitchFamily="34" charset="0"/>
        <a:buChar char="‒"/>
        <a:defRPr sz="18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1974850" indent="-177800" algn="l" defTabSz="628650" rtl="0" eaLnBrk="1" latinLnBrk="0" hangingPunct="1">
        <a:lnSpc>
          <a:spcPct val="110000"/>
        </a:lnSpc>
        <a:spcBef>
          <a:spcPts val="0"/>
        </a:spcBef>
        <a:spcAft>
          <a:spcPts val="1800"/>
        </a:spcAft>
        <a:buFont typeface="Arial" panose="020B0604020202020204" pitchFamily="34" charset="0"/>
        <a:buChar char="‒"/>
        <a:defRPr sz="18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300" userDrawn="1">
          <p15:clr>
            <a:srgbClr val="F26B43"/>
          </p15:clr>
        </p15:guide>
        <p15:guide id="2" pos="6720" userDrawn="1">
          <p15:clr>
            <a:srgbClr val="F26B43"/>
          </p15:clr>
        </p15:guide>
        <p15:guide id="3" orient="horz" pos="981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  <p15:guide id="5" pos="91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So wird jede Gruppenarbeit zum Erfolg! - iamstudent">
            <a:extLst>
              <a:ext uri="{FF2B5EF4-FFF2-40B4-BE49-F238E27FC236}">
                <a16:creationId xmlns:a16="http://schemas.microsoft.com/office/drawing/2014/main" id="{C2D6A4CA-0FCC-A6D8-639A-5AB909E052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0535" y="2024846"/>
            <a:ext cx="7421466" cy="4833155"/>
          </a:xfrm>
          <a:custGeom>
            <a:avLst/>
            <a:gdLst>
              <a:gd name="connsiteX0" fmla="*/ 7411941 w 7421466"/>
              <a:gd name="connsiteY0" fmla="*/ 0 h 4833155"/>
              <a:gd name="connsiteX1" fmla="*/ 7421466 w 7421466"/>
              <a:gd name="connsiteY1" fmla="*/ 241 h 4833155"/>
              <a:gd name="connsiteX2" fmla="*/ 7421466 w 7421466"/>
              <a:gd name="connsiteY2" fmla="*/ 4833155 h 4833155"/>
              <a:gd name="connsiteX3" fmla="*/ 0 w 7421466"/>
              <a:gd name="connsiteY3" fmla="*/ 4833155 h 4833155"/>
              <a:gd name="connsiteX4" fmla="*/ 110689 w 7421466"/>
              <a:gd name="connsiteY4" fmla="*/ 4588316 h 4833155"/>
              <a:gd name="connsiteX5" fmla="*/ 7411941 w 7421466"/>
              <a:gd name="connsiteY5" fmla="*/ 0 h 483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6" h="4833155">
                <a:moveTo>
                  <a:pt x="7411941" y="0"/>
                </a:moveTo>
                <a:lnTo>
                  <a:pt x="7421466" y="241"/>
                </a:lnTo>
                <a:lnTo>
                  <a:pt x="7421466" y="4833155"/>
                </a:lnTo>
                <a:lnTo>
                  <a:pt x="0" y="4833155"/>
                </a:lnTo>
                <a:lnTo>
                  <a:pt x="110689" y="4588316"/>
                </a:lnTo>
                <a:cubicBezTo>
                  <a:pt x="1418844" y="1873453"/>
                  <a:pt x="4196609" y="0"/>
                  <a:pt x="7411941" y="0"/>
                </a:cubicBezTo>
                <a:close/>
              </a:path>
            </a:pathLst>
          </a:custGeom>
          <a:solidFill>
            <a:srgbClr val="FFFFFF"/>
          </a:solidFill>
        </p:spPr>
      </p:pic>
      <p:sp>
        <p:nvSpPr>
          <p:cNvPr id="3090" name="Title 2">
            <a:extLst>
              <a:ext uri="{FF2B5EF4-FFF2-40B4-BE49-F238E27FC236}">
                <a16:creationId xmlns:a16="http://schemas.microsoft.com/office/drawing/2014/main" id="{A4C97BB2-F790-E578-9DF9-F1B9611425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000" y="2030400"/>
            <a:ext cx="7992888" cy="1469814"/>
          </a:xfrm>
        </p:spPr>
        <p:txBody>
          <a:bodyPr/>
          <a:lstStyle/>
          <a:p>
            <a:r>
              <a:rPr lang="de-DE" dirty="0"/>
              <a:t>Softwareprojekt 2022/2023</a:t>
            </a:r>
            <a:br>
              <a:rPr lang="de-DE" dirty="0"/>
            </a:br>
            <a:r>
              <a:rPr lang="de-DE" sz="3000" dirty="0"/>
              <a:t>Hinweise &amp; Tipps – Präsentationen </a:t>
            </a:r>
            <a:endParaRPr lang="en-US" sz="30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63B4205-E97E-4306-984B-C3F7660690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73" y="3915278"/>
            <a:ext cx="6433129" cy="929754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endParaRPr lang="de-DE" dirty="0"/>
          </a:p>
          <a:p>
            <a:pPr>
              <a:spcAft>
                <a:spcPts val="600"/>
              </a:spcAft>
            </a:pPr>
            <a:endParaRPr lang="de-DE" dirty="0"/>
          </a:p>
          <a:p>
            <a:pPr>
              <a:spcAft>
                <a:spcPts val="600"/>
              </a:spcAft>
            </a:pPr>
            <a:endParaRPr lang="de-DE" dirty="0"/>
          </a:p>
          <a:p>
            <a:pPr>
              <a:spcAft>
                <a:spcPts val="600"/>
              </a:spcAft>
            </a:pPr>
            <a:endParaRPr lang="de-DE" dirty="0"/>
          </a:p>
        </p:txBody>
      </p:sp>
      <p:sp>
        <p:nvSpPr>
          <p:cNvPr id="3092" name="Text Placeholder 4">
            <a:extLst>
              <a:ext uri="{FF2B5EF4-FFF2-40B4-BE49-F238E27FC236}">
                <a16:creationId xmlns:a16="http://schemas.microsoft.com/office/drawing/2014/main" id="{0470C0FD-F57B-9E4D-7897-3CD6848BBD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3374" y="5013177"/>
            <a:ext cx="4968550" cy="115267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911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C3990F-9712-57AB-22D5-308786389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04" y="116632"/>
            <a:ext cx="8605080" cy="438398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Warum Motivation?</a:t>
            </a:r>
          </a:p>
        </p:txBody>
      </p:sp>
      <p:graphicFrame>
        <p:nvGraphicFramePr>
          <p:cNvPr id="8" name="Textfeld 5">
            <a:extLst>
              <a:ext uri="{FF2B5EF4-FFF2-40B4-BE49-F238E27FC236}">
                <a16:creationId xmlns:a16="http://schemas.microsoft.com/office/drawing/2014/main" id="{E6D85AFF-81EB-EE24-F3D6-1A9B212D6F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973689"/>
              </p:ext>
            </p:extLst>
          </p:nvPr>
        </p:nvGraphicFramePr>
        <p:xfrm>
          <a:off x="2639616" y="476672"/>
          <a:ext cx="1022513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8768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6AC935-B2B8-BFF2-F032-2E73FF718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Motivation: Beispiel (1)</a:t>
            </a:r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AABE489-FAC7-A162-A0BE-F30E46C6D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552" y="752319"/>
            <a:ext cx="9517086" cy="535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567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6F765-2440-76E8-29D8-2CBB34781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Motivation: Beispiel (2)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6221E33-18DB-5C56-67C4-DB7A04F10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2800" y="752400"/>
            <a:ext cx="9516800" cy="53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195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17651-B6D5-A209-28D7-EFCD36A2C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Motivation: Beispiel (3)</a:t>
            </a:r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B9345192-63F5-1A17-E83D-210DFE09C6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2800" y="752400"/>
            <a:ext cx="9516800" cy="53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54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5CA9F-D6B5-4844-B53D-5300CB4ED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373" y="2295098"/>
            <a:ext cx="7992888" cy="1469814"/>
          </a:xfrm>
        </p:spPr>
        <p:txBody>
          <a:bodyPr anchor="t">
            <a:normAutofit/>
          </a:bodyPr>
          <a:lstStyle/>
          <a:p>
            <a:r>
              <a:rPr lang="de-DE" dirty="0"/>
              <a:t>Warum Schaubilder?</a:t>
            </a:r>
          </a:p>
        </p:txBody>
      </p:sp>
      <p:sp>
        <p:nvSpPr>
          <p:cNvPr id="21" name="Subtitle 3">
            <a:extLst>
              <a:ext uri="{FF2B5EF4-FFF2-40B4-BE49-F238E27FC236}">
                <a16:creationId xmlns:a16="http://schemas.microsoft.com/office/drawing/2014/main" id="{B40D4000-AD2B-4320-14BD-0498241D97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73" y="3574800"/>
            <a:ext cx="6433129" cy="2014440"/>
          </a:xfrm>
        </p:spPr>
        <p:txBody>
          <a:bodyPr anchor="t">
            <a:normAutofit/>
          </a:bodyPr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dirty="0"/>
              <a:t>Allgemeine Informationen und Vorteile</a:t>
            </a:r>
            <a:endParaRPr lang="en-US" sz="1300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dirty="0"/>
              <a:t>Schaubilder: Beispiele</a:t>
            </a:r>
            <a:endParaRPr lang="de-DE" dirty="0"/>
          </a:p>
        </p:txBody>
      </p:sp>
      <p:pic>
        <p:nvPicPr>
          <p:cNvPr id="3" name="Picture 30" descr="Fernglas mit Blick auf den Leuchtturm der Insel">
            <a:extLst>
              <a:ext uri="{FF2B5EF4-FFF2-40B4-BE49-F238E27FC236}">
                <a16:creationId xmlns:a16="http://schemas.microsoft.com/office/drawing/2014/main" id="{0D0FC4A2-DDCB-ACB7-5DD9-80F90207F6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0535" y="2024846"/>
            <a:ext cx="7421466" cy="4833155"/>
          </a:xfrm>
          <a:custGeom>
            <a:avLst/>
            <a:gdLst>
              <a:gd name="connsiteX0" fmla="*/ 7411941 w 7421466"/>
              <a:gd name="connsiteY0" fmla="*/ 0 h 4833155"/>
              <a:gd name="connsiteX1" fmla="*/ 7421466 w 7421466"/>
              <a:gd name="connsiteY1" fmla="*/ 241 h 4833155"/>
              <a:gd name="connsiteX2" fmla="*/ 7421466 w 7421466"/>
              <a:gd name="connsiteY2" fmla="*/ 4833155 h 4833155"/>
              <a:gd name="connsiteX3" fmla="*/ 0 w 7421466"/>
              <a:gd name="connsiteY3" fmla="*/ 4833155 h 4833155"/>
              <a:gd name="connsiteX4" fmla="*/ 110689 w 7421466"/>
              <a:gd name="connsiteY4" fmla="*/ 4588316 h 4833155"/>
              <a:gd name="connsiteX5" fmla="*/ 7411941 w 7421466"/>
              <a:gd name="connsiteY5" fmla="*/ 0 h 483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6" h="4833155">
                <a:moveTo>
                  <a:pt x="7411941" y="0"/>
                </a:moveTo>
                <a:lnTo>
                  <a:pt x="7421466" y="241"/>
                </a:lnTo>
                <a:lnTo>
                  <a:pt x="7421466" y="4833155"/>
                </a:lnTo>
                <a:lnTo>
                  <a:pt x="0" y="4833155"/>
                </a:lnTo>
                <a:lnTo>
                  <a:pt x="110689" y="4588316"/>
                </a:lnTo>
                <a:cubicBezTo>
                  <a:pt x="1418844" y="1873453"/>
                  <a:pt x="4196609" y="0"/>
                  <a:pt x="7411941" y="0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828351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C3990F-9712-57AB-22D5-308786389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04" y="116632"/>
            <a:ext cx="8605080" cy="438398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Warum Schaubilder?</a:t>
            </a:r>
          </a:p>
        </p:txBody>
      </p:sp>
      <p:graphicFrame>
        <p:nvGraphicFramePr>
          <p:cNvPr id="8" name="Textfeld 5">
            <a:extLst>
              <a:ext uri="{FF2B5EF4-FFF2-40B4-BE49-F238E27FC236}">
                <a16:creationId xmlns:a16="http://schemas.microsoft.com/office/drawing/2014/main" id="{E6D85AFF-81EB-EE24-F3D6-1A9B212D6F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9427679"/>
              </p:ext>
            </p:extLst>
          </p:nvPr>
        </p:nvGraphicFramePr>
        <p:xfrm>
          <a:off x="1487488" y="555030"/>
          <a:ext cx="11089232" cy="5754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5247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E1B72F-36A5-D071-764D-438FE4A83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Schaubilder: Beispiel (Arbeitsweise)</a:t>
            </a:r>
          </a:p>
        </p:txBody>
      </p:sp>
      <p:pic>
        <p:nvPicPr>
          <p:cNvPr id="5" name="Grafik 4" descr="Ein Bild, das Text, Elektronik enthält.">
            <a:extLst>
              <a:ext uri="{FF2B5EF4-FFF2-40B4-BE49-F238E27FC236}">
                <a16:creationId xmlns:a16="http://schemas.microsoft.com/office/drawing/2014/main" id="{3ABB9A5F-B6E4-7979-AD64-C2E2E5E32B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4042" y="496016"/>
            <a:ext cx="9649072" cy="586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31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0EBC04-F584-EDB7-3CC6-663342610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04" y="116632"/>
            <a:ext cx="9505056" cy="558010"/>
          </a:xfrm>
        </p:spPr>
        <p:txBody>
          <a:bodyPr/>
          <a:lstStyle/>
          <a:p>
            <a:r>
              <a:rPr lang="de-DE" dirty="0"/>
              <a:t>Schaubilder: Beispiel (Aufgabenbearbeitung)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0C16FFC-E168-9864-C6AA-21E03C1C1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776" y="545948"/>
            <a:ext cx="6013822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29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14F01-38A9-4E18-B5B5-3576DAD3A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Schaubilder: Beispiel (Sprint-Rückblick)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C971534-05DC-4C2C-8AC3-C85724A0C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568" y="476672"/>
            <a:ext cx="9207014" cy="650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32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8E12D5-AC63-D9B3-823B-D1672674A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Schaubilder: Beispiel (Updater)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EA96D76-5CE7-4E3A-FEAD-5C5C918C25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411" y="495476"/>
            <a:ext cx="10686589" cy="586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13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ie Sie mit BIM die Qualität Ihrer Projekte steigern - Bausoft Solution">
            <a:extLst>
              <a:ext uri="{FF2B5EF4-FFF2-40B4-BE49-F238E27FC236}">
                <a16:creationId xmlns:a16="http://schemas.microsoft.com/office/drawing/2014/main" id="{D507A54E-44F8-B8A5-8F41-DE54EF53D5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0535" y="2024846"/>
            <a:ext cx="7421466" cy="4833155"/>
          </a:xfrm>
          <a:custGeom>
            <a:avLst/>
            <a:gdLst>
              <a:gd name="connsiteX0" fmla="*/ 7411941 w 7421466"/>
              <a:gd name="connsiteY0" fmla="*/ 0 h 4833155"/>
              <a:gd name="connsiteX1" fmla="*/ 7421466 w 7421466"/>
              <a:gd name="connsiteY1" fmla="*/ 241 h 4833155"/>
              <a:gd name="connsiteX2" fmla="*/ 7421466 w 7421466"/>
              <a:gd name="connsiteY2" fmla="*/ 4833155 h 4833155"/>
              <a:gd name="connsiteX3" fmla="*/ 0 w 7421466"/>
              <a:gd name="connsiteY3" fmla="*/ 4833155 h 4833155"/>
              <a:gd name="connsiteX4" fmla="*/ 110689 w 7421466"/>
              <a:gd name="connsiteY4" fmla="*/ 4588316 h 4833155"/>
              <a:gd name="connsiteX5" fmla="*/ 7411941 w 7421466"/>
              <a:gd name="connsiteY5" fmla="*/ 0 h 483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6" h="4833155">
                <a:moveTo>
                  <a:pt x="7411941" y="0"/>
                </a:moveTo>
                <a:lnTo>
                  <a:pt x="7421466" y="241"/>
                </a:lnTo>
                <a:lnTo>
                  <a:pt x="7421466" y="4833155"/>
                </a:lnTo>
                <a:lnTo>
                  <a:pt x="0" y="4833155"/>
                </a:lnTo>
                <a:lnTo>
                  <a:pt x="110689" y="4588316"/>
                </a:lnTo>
                <a:cubicBezTo>
                  <a:pt x="1418844" y="1873453"/>
                  <a:pt x="4196609" y="0"/>
                  <a:pt x="7411941" y="0"/>
                </a:cubicBezTo>
                <a:close/>
              </a:path>
            </a:pathLst>
          </a:custGeom>
          <a:solidFill>
            <a:srgbClr val="FFFFFF"/>
          </a:solidFill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1F694E4-F549-409F-91BD-7C52EBD01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0400" y="1900800"/>
            <a:ext cx="7992888" cy="1469814"/>
          </a:xfrm>
        </p:spPr>
        <p:txBody>
          <a:bodyPr anchor="t">
            <a:normAutofit/>
          </a:bodyPr>
          <a:lstStyle/>
          <a:p>
            <a:r>
              <a:rPr lang="de-DE" dirty="0"/>
              <a:t>Motivation</a:t>
            </a:r>
          </a:p>
        </p:txBody>
      </p:sp>
      <p:sp>
        <p:nvSpPr>
          <p:cNvPr id="1031" name="Subtitle 3">
            <a:extLst>
              <a:ext uri="{FF2B5EF4-FFF2-40B4-BE49-F238E27FC236}">
                <a16:creationId xmlns:a16="http://schemas.microsoft.com/office/drawing/2014/main" id="{20997995-6EB8-8E98-DEEE-7FBD5DAF0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401" y="2649600"/>
            <a:ext cx="4821503" cy="929754"/>
          </a:xfrm>
        </p:spPr>
        <p:txBody>
          <a:bodyPr/>
          <a:lstStyle/>
          <a:p>
            <a:pPr algn="just"/>
            <a:r>
              <a:rPr lang="de-DE" sz="1900" dirty="0"/>
              <a:t>Das Softwareprojekt stellt euch vor einigen Herausforderungen. Eine von diesen ist das Halten der Zwischen- und Abschlusspräsentationen. Um die Qualität dieser zu erhöhen, haben wir für euch eine Präsentation mit Hinweisen und Tipps erstellt. Die Nutzung ist freiwillig und soll nur als Inspiration dienen – nicht als Voraussetzung. </a:t>
            </a:r>
          </a:p>
        </p:txBody>
      </p:sp>
    </p:spTree>
    <p:extLst>
      <p:ext uri="{BB962C8B-B14F-4D97-AF65-F5344CB8AC3E}">
        <p14:creationId xmlns:p14="http://schemas.microsoft.com/office/powerpoint/2010/main" val="1118942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2D8470-0A55-3694-BC0B-947E3D5D4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Schaubilder: Weitere Nutzbeispiele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3EA8C14-BD53-2AA3-8789-9B9EC0E6C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536694"/>
            <a:ext cx="8799771" cy="578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90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Rechner, Stift, POST, Geld und ein Papier mit Grafiken, die darauf gedruckt werden">
            <a:extLst>
              <a:ext uri="{FF2B5EF4-FFF2-40B4-BE49-F238E27FC236}">
                <a16:creationId xmlns:a16="http://schemas.microsoft.com/office/drawing/2014/main" id="{9A8E6F35-4240-C4E7-15C4-A737D246B7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0535" y="2024846"/>
            <a:ext cx="7421466" cy="4833155"/>
          </a:xfrm>
          <a:custGeom>
            <a:avLst/>
            <a:gdLst>
              <a:gd name="connsiteX0" fmla="*/ 7411941 w 7421466"/>
              <a:gd name="connsiteY0" fmla="*/ 0 h 4833155"/>
              <a:gd name="connsiteX1" fmla="*/ 7421466 w 7421466"/>
              <a:gd name="connsiteY1" fmla="*/ 241 h 4833155"/>
              <a:gd name="connsiteX2" fmla="*/ 7421466 w 7421466"/>
              <a:gd name="connsiteY2" fmla="*/ 4833155 h 4833155"/>
              <a:gd name="connsiteX3" fmla="*/ 0 w 7421466"/>
              <a:gd name="connsiteY3" fmla="*/ 4833155 h 4833155"/>
              <a:gd name="connsiteX4" fmla="*/ 110689 w 7421466"/>
              <a:gd name="connsiteY4" fmla="*/ 4588316 h 4833155"/>
              <a:gd name="connsiteX5" fmla="*/ 7411941 w 7421466"/>
              <a:gd name="connsiteY5" fmla="*/ 0 h 483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6" h="4833155">
                <a:moveTo>
                  <a:pt x="7411941" y="0"/>
                </a:moveTo>
                <a:lnTo>
                  <a:pt x="7421466" y="241"/>
                </a:lnTo>
                <a:lnTo>
                  <a:pt x="7421466" y="4833155"/>
                </a:lnTo>
                <a:lnTo>
                  <a:pt x="0" y="4833155"/>
                </a:lnTo>
                <a:lnTo>
                  <a:pt x="110689" y="4588316"/>
                </a:lnTo>
                <a:cubicBezTo>
                  <a:pt x="1418844" y="1873453"/>
                  <a:pt x="4196609" y="0"/>
                  <a:pt x="7411941" y="0"/>
                </a:cubicBezTo>
                <a:close/>
              </a:path>
            </a:pathLst>
          </a:cu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D65CA9F-D6B5-4844-B53D-5300CB4ED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373" y="2295098"/>
            <a:ext cx="7992888" cy="1469814"/>
          </a:xfrm>
        </p:spPr>
        <p:txBody>
          <a:bodyPr anchor="t">
            <a:normAutofit/>
          </a:bodyPr>
          <a:lstStyle/>
          <a:p>
            <a:r>
              <a:rPr lang="de-DE" dirty="0"/>
              <a:t>Diagrammeinbindung</a:t>
            </a:r>
          </a:p>
        </p:txBody>
      </p:sp>
      <p:sp>
        <p:nvSpPr>
          <p:cNvPr id="21" name="Subtitle 3">
            <a:extLst>
              <a:ext uri="{FF2B5EF4-FFF2-40B4-BE49-F238E27FC236}">
                <a16:creationId xmlns:a16="http://schemas.microsoft.com/office/drawing/2014/main" id="{B40D4000-AD2B-4320-14BD-0498241D97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73" y="3574800"/>
            <a:ext cx="6433129" cy="1789200"/>
          </a:xfrm>
        </p:spPr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en-US" dirty="0"/>
              <a:t>Allgemeine </a:t>
            </a:r>
            <a:r>
              <a:rPr lang="en-US" dirty="0" err="1"/>
              <a:t>Informationen</a:t>
            </a:r>
            <a:r>
              <a:rPr lang="en-US" dirty="0"/>
              <a:t> und </a:t>
            </a:r>
            <a:r>
              <a:rPr lang="en-US" dirty="0" err="1"/>
              <a:t>korrekte</a:t>
            </a:r>
            <a:r>
              <a:rPr lang="en-US" dirty="0"/>
              <a:t> </a:t>
            </a:r>
            <a:r>
              <a:rPr lang="en-US" dirty="0" err="1"/>
              <a:t>Einbindung</a:t>
            </a:r>
            <a:endParaRPr lang="en-US" dirty="0"/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US" dirty="0" err="1"/>
              <a:t>Beispiel</a:t>
            </a:r>
            <a:r>
              <a:rPr lang="en-US" dirty="0"/>
              <a:t>: </a:t>
            </a:r>
            <a:r>
              <a:rPr lang="en-US" dirty="0" err="1"/>
              <a:t>Inkorrekte</a:t>
            </a:r>
            <a:r>
              <a:rPr lang="en-US" dirty="0"/>
              <a:t> und </a:t>
            </a:r>
            <a:r>
              <a:rPr lang="en-US" dirty="0" err="1"/>
              <a:t>korrekte</a:t>
            </a:r>
            <a:r>
              <a:rPr lang="en-US" dirty="0"/>
              <a:t> </a:t>
            </a:r>
            <a:r>
              <a:rPr lang="en-US" dirty="0" err="1"/>
              <a:t>Einbindung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329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C3990F-9712-57AB-22D5-308786389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04" y="116632"/>
            <a:ext cx="8605080" cy="438398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Korrekte Einbindung von Diagrammen</a:t>
            </a:r>
          </a:p>
        </p:txBody>
      </p:sp>
      <p:graphicFrame>
        <p:nvGraphicFramePr>
          <p:cNvPr id="8" name="Textfeld 5">
            <a:extLst>
              <a:ext uri="{FF2B5EF4-FFF2-40B4-BE49-F238E27FC236}">
                <a16:creationId xmlns:a16="http://schemas.microsoft.com/office/drawing/2014/main" id="{E6D85AFF-81EB-EE24-F3D6-1A9B212D6F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9499225"/>
              </p:ext>
            </p:extLst>
          </p:nvPr>
        </p:nvGraphicFramePr>
        <p:xfrm>
          <a:off x="1487488" y="555030"/>
          <a:ext cx="11089232" cy="5754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4959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B48D582-8108-FD4C-F10C-955027AFDC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808" y="454360"/>
            <a:ext cx="7531535" cy="594928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72D8470-0A55-3694-BC0B-947E3D5D4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Beispiel: Wie sollte es nicht aussehen</a:t>
            </a:r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B87FDA3B-ACC5-49D8-B581-F5F0262B23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488" y="674642"/>
            <a:ext cx="7531535" cy="182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348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7F6A6AC-5BE7-CB24-1538-3B9F94DB9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698" y="1604181"/>
            <a:ext cx="3344050" cy="345638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72D8470-0A55-3694-BC0B-947E3D5D4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Beispiel: Wie sollte es aussehen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6A7E477-8915-C60D-E67B-D24037B81A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497" y="688636"/>
            <a:ext cx="3788116" cy="5614953"/>
          </a:xfrm>
          <a:prstGeom prst="rect">
            <a:avLst/>
          </a:prstGeom>
        </p:spPr>
      </p:pic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0FC63E0D-EEE5-1E77-D761-F08220F41E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6719" y="2468276"/>
            <a:ext cx="332371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5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5CA9F-D6B5-4844-B53D-5300CB4ED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373" y="2295098"/>
            <a:ext cx="7992888" cy="1469814"/>
          </a:xfrm>
        </p:spPr>
        <p:txBody>
          <a:bodyPr anchor="t">
            <a:normAutofit/>
          </a:bodyPr>
          <a:lstStyle/>
          <a:p>
            <a:r>
              <a:rPr lang="de-DE" dirty="0"/>
              <a:t>Warum Übergangsfolien?</a:t>
            </a:r>
          </a:p>
        </p:txBody>
      </p:sp>
      <p:sp>
        <p:nvSpPr>
          <p:cNvPr id="21" name="Subtitle 3">
            <a:extLst>
              <a:ext uri="{FF2B5EF4-FFF2-40B4-BE49-F238E27FC236}">
                <a16:creationId xmlns:a16="http://schemas.microsoft.com/office/drawing/2014/main" id="{B40D4000-AD2B-4320-14BD-0498241D97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73" y="3574800"/>
            <a:ext cx="6433129" cy="1789200"/>
          </a:xfrm>
        </p:spPr>
        <p:txBody>
          <a:bodyPr anchor="t">
            <a:normAutofit/>
          </a:bodyPr>
          <a:lstStyle/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dirty="0" err="1"/>
              <a:t>Übergangsfolien</a:t>
            </a:r>
            <a:r>
              <a:rPr lang="en-US" dirty="0"/>
              <a:t>: </a:t>
            </a:r>
            <a:r>
              <a:rPr lang="en-US" dirty="0" err="1"/>
              <a:t>Warum</a:t>
            </a:r>
            <a:r>
              <a:rPr lang="en-US" dirty="0"/>
              <a:t> und </a:t>
            </a:r>
            <a:r>
              <a:rPr lang="en-US" dirty="0" err="1"/>
              <a:t>Wofür</a:t>
            </a:r>
            <a:r>
              <a:rPr lang="en-US" dirty="0"/>
              <a:t>?</a:t>
            </a:r>
          </a:p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dirty="0"/>
              <a:t>Beispiele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2" descr="Draufsicht auf eine Wendeltreppe">
            <a:extLst>
              <a:ext uri="{FF2B5EF4-FFF2-40B4-BE49-F238E27FC236}">
                <a16:creationId xmlns:a16="http://schemas.microsoft.com/office/drawing/2014/main" id="{8F461E30-0F05-491E-329F-741CD56AE0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0535" y="2024846"/>
            <a:ext cx="7421466" cy="4833155"/>
          </a:xfrm>
          <a:custGeom>
            <a:avLst/>
            <a:gdLst>
              <a:gd name="connsiteX0" fmla="*/ 7411941 w 7421466"/>
              <a:gd name="connsiteY0" fmla="*/ 0 h 4833155"/>
              <a:gd name="connsiteX1" fmla="*/ 7421466 w 7421466"/>
              <a:gd name="connsiteY1" fmla="*/ 241 h 4833155"/>
              <a:gd name="connsiteX2" fmla="*/ 7421466 w 7421466"/>
              <a:gd name="connsiteY2" fmla="*/ 4833155 h 4833155"/>
              <a:gd name="connsiteX3" fmla="*/ 0 w 7421466"/>
              <a:gd name="connsiteY3" fmla="*/ 4833155 h 4833155"/>
              <a:gd name="connsiteX4" fmla="*/ 110689 w 7421466"/>
              <a:gd name="connsiteY4" fmla="*/ 4588316 h 4833155"/>
              <a:gd name="connsiteX5" fmla="*/ 7411941 w 7421466"/>
              <a:gd name="connsiteY5" fmla="*/ 0 h 483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6" h="4833155">
                <a:moveTo>
                  <a:pt x="7411941" y="0"/>
                </a:moveTo>
                <a:lnTo>
                  <a:pt x="7421466" y="241"/>
                </a:lnTo>
                <a:lnTo>
                  <a:pt x="7421466" y="4833155"/>
                </a:lnTo>
                <a:lnTo>
                  <a:pt x="0" y="4833155"/>
                </a:lnTo>
                <a:lnTo>
                  <a:pt x="110689" y="4588316"/>
                </a:lnTo>
                <a:cubicBezTo>
                  <a:pt x="1418844" y="1873453"/>
                  <a:pt x="4196609" y="0"/>
                  <a:pt x="7411941" y="0"/>
                </a:cubicBezTo>
                <a:close/>
              </a:path>
            </a:pathLst>
          </a:cu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C51F448-3716-F583-C395-763F887243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8173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C3990F-9712-57AB-22D5-308786389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04" y="116632"/>
            <a:ext cx="8605080" cy="438398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Warum Motivation?</a:t>
            </a:r>
          </a:p>
        </p:txBody>
      </p:sp>
      <p:graphicFrame>
        <p:nvGraphicFramePr>
          <p:cNvPr id="8" name="Textfeld 5">
            <a:extLst>
              <a:ext uri="{FF2B5EF4-FFF2-40B4-BE49-F238E27FC236}">
                <a16:creationId xmlns:a16="http://schemas.microsoft.com/office/drawing/2014/main" id="{E6D85AFF-81EB-EE24-F3D6-1A9B212D6F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68682"/>
              </p:ext>
            </p:extLst>
          </p:nvPr>
        </p:nvGraphicFramePr>
        <p:xfrm>
          <a:off x="2639616" y="476672"/>
          <a:ext cx="1022513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08712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2D8470-0A55-3694-BC0B-947E3D5D4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Übergangsfolien: Kapiteltrennung Beispiel </a:t>
            </a:r>
          </a:p>
        </p:txBody>
      </p:sp>
      <p:pic>
        <p:nvPicPr>
          <p:cNvPr id="4" name="Grafik 3" descr="Ein Bild, das Text, Elektronik, Tastatur, schwarz enthält.&#10;&#10;Automatisch generierte Beschreibung">
            <a:extLst>
              <a:ext uri="{FF2B5EF4-FFF2-40B4-BE49-F238E27FC236}">
                <a16:creationId xmlns:a16="http://schemas.microsoft.com/office/drawing/2014/main" id="{FCEB3A33-86F5-B01B-DB3F-ED4CB10930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2800" y="752400"/>
            <a:ext cx="9518400" cy="53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309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2D8470-0A55-3694-BC0B-947E3D5D4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Übergangsfolien: Live-Demo Beispiel 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D09C9709-C041-CC65-9129-FA280367A2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2800" y="752400"/>
            <a:ext cx="9516800" cy="53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088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2D8470-0A55-3694-BC0B-947E3D5D4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Übergangsfolien: Diagramm Beispiel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92B972E-CC37-2ABB-EFBF-AB49D599A6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2800" y="752400"/>
            <a:ext cx="9516800" cy="53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773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A63DC4-D20A-484D-BB08-FA440FC34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800" y="198000"/>
            <a:ext cx="5832450" cy="438398"/>
          </a:xfrm>
        </p:spPr>
        <p:txBody>
          <a:bodyPr anchor="t">
            <a:normAutofit/>
          </a:bodyPr>
          <a:lstStyle/>
          <a:p>
            <a:r>
              <a:rPr lang="de-DE" sz="3000" dirty="0"/>
              <a:t>Agenda</a:t>
            </a:r>
          </a:p>
        </p:txBody>
      </p:sp>
      <p:graphicFrame>
        <p:nvGraphicFramePr>
          <p:cNvPr id="6" name="Textplatzhalter 3">
            <a:extLst>
              <a:ext uri="{FF2B5EF4-FFF2-40B4-BE49-F238E27FC236}">
                <a16:creationId xmlns:a16="http://schemas.microsoft.com/office/drawing/2014/main" id="{9D1513FB-AC27-4F79-9705-5C739D7A0E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6417440"/>
              </p:ext>
            </p:extLst>
          </p:nvPr>
        </p:nvGraphicFramePr>
        <p:xfrm>
          <a:off x="2279576" y="1196752"/>
          <a:ext cx="770485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80974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3403D63-2FD6-D92E-D290-21DD1B4047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0535" y="2024846"/>
            <a:ext cx="7421466" cy="4833155"/>
          </a:xfrm>
          <a:custGeom>
            <a:avLst/>
            <a:gdLst>
              <a:gd name="connsiteX0" fmla="*/ 7411941 w 7421466"/>
              <a:gd name="connsiteY0" fmla="*/ 0 h 4833155"/>
              <a:gd name="connsiteX1" fmla="*/ 7421466 w 7421466"/>
              <a:gd name="connsiteY1" fmla="*/ 241 h 4833155"/>
              <a:gd name="connsiteX2" fmla="*/ 7421466 w 7421466"/>
              <a:gd name="connsiteY2" fmla="*/ 4833155 h 4833155"/>
              <a:gd name="connsiteX3" fmla="*/ 0 w 7421466"/>
              <a:gd name="connsiteY3" fmla="*/ 4833155 h 4833155"/>
              <a:gd name="connsiteX4" fmla="*/ 110689 w 7421466"/>
              <a:gd name="connsiteY4" fmla="*/ 4588316 h 4833155"/>
              <a:gd name="connsiteX5" fmla="*/ 7411941 w 7421466"/>
              <a:gd name="connsiteY5" fmla="*/ 0 h 483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6" h="4833155">
                <a:moveTo>
                  <a:pt x="7411941" y="0"/>
                </a:moveTo>
                <a:lnTo>
                  <a:pt x="7421466" y="241"/>
                </a:lnTo>
                <a:lnTo>
                  <a:pt x="7421466" y="4833155"/>
                </a:lnTo>
                <a:lnTo>
                  <a:pt x="0" y="4833155"/>
                </a:lnTo>
                <a:lnTo>
                  <a:pt x="110689" y="4588316"/>
                </a:lnTo>
                <a:cubicBezTo>
                  <a:pt x="1418844" y="1873453"/>
                  <a:pt x="4196609" y="0"/>
                  <a:pt x="7411941" y="0"/>
                </a:cubicBezTo>
                <a:close/>
              </a:path>
            </a:pathLst>
          </a:cu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D65CA9F-D6B5-4844-B53D-5300CB4ED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373" y="2009136"/>
            <a:ext cx="8323528" cy="1469814"/>
          </a:xfrm>
        </p:spPr>
        <p:txBody>
          <a:bodyPr anchor="t">
            <a:noAutofit/>
          </a:bodyPr>
          <a:lstStyle/>
          <a:p>
            <a:r>
              <a:rPr lang="de-DE" dirty="0"/>
              <a:t>Viel Erfolg bei den bevorstehenden Präsentationen!</a:t>
            </a:r>
          </a:p>
        </p:txBody>
      </p:sp>
      <p:sp>
        <p:nvSpPr>
          <p:cNvPr id="1039" name="Subtitle 3">
            <a:extLst>
              <a:ext uri="{FF2B5EF4-FFF2-40B4-BE49-F238E27FC236}">
                <a16:creationId xmlns:a16="http://schemas.microsoft.com/office/drawing/2014/main" id="{8DE3A8DC-F621-02DD-A9A0-95FBA71119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73" y="4075568"/>
            <a:ext cx="6433129" cy="929754"/>
          </a:xfrm>
        </p:spPr>
        <p:txBody>
          <a:bodyPr/>
          <a:lstStyle/>
          <a:p>
            <a:r>
              <a:rPr lang="de-DE" sz="2000" dirty="0"/>
              <a:t>Bei Fragen oder Problemen:</a:t>
            </a:r>
          </a:p>
          <a:p>
            <a:r>
              <a:rPr lang="en-US" sz="2000" dirty="0"/>
              <a:t>E-Mail an: pascal.meyer@uni-Oldenburg.de</a:t>
            </a:r>
          </a:p>
        </p:txBody>
      </p:sp>
    </p:spTree>
    <p:extLst>
      <p:ext uri="{BB962C8B-B14F-4D97-AF65-F5344CB8AC3E}">
        <p14:creationId xmlns:p14="http://schemas.microsoft.com/office/powerpoint/2010/main" val="3984268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riggerwarnungen in der Literatur - Überempfindlichkeit oder notwendiger  Hinweis? | deutschlandfunkkultur.de">
            <a:extLst>
              <a:ext uri="{FF2B5EF4-FFF2-40B4-BE49-F238E27FC236}">
                <a16:creationId xmlns:a16="http://schemas.microsoft.com/office/drawing/2014/main" id="{566D592A-FAA0-D48E-B193-5D40C2FDDA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0535" y="2024846"/>
            <a:ext cx="7421466" cy="4833155"/>
          </a:xfrm>
          <a:custGeom>
            <a:avLst/>
            <a:gdLst>
              <a:gd name="connsiteX0" fmla="*/ 7411941 w 7421466"/>
              <a:gd name="connsiteY0" fmla="*/ 0 h 4833155"/>
              <a:gd name="connsiteX1" fmla="*/ 7421466 w 7421466"/>
              <a:gd name="connsiteY1" fmla="*/ 241 h 4833155"/>
              <a:gd name="connsiteX2" fmla="*/ 7421466 w 7421466"/>
              <a:gd name="connsiteY2" fmla="*/ 4833155 h 4833155"/>
              <a:gd name="connsiteX3" fmla="*/ 0 w 7421466"/>
              <a:gd name="connsiteY3" fmla="*/ 4833155 h 4833155"/>
              <a:gd name="connsiteX4" fmla="*/ 110689 w 7421466"/>
              <a:gd name="connsiteY4" fmla="*/ 4588316 h 4833155"/>
              <a:gd name="connsiteX5" fmla="*/ 7411941 w 7421466"/>
              <a:gd name="connsiteY5" fmla="*/ 0 h 483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6" h="4833155">
                <a:moveTo>
                  <a:pt x="7411941" y="0"/>
                </a:moveTo>
                <a:lnTo>
                  <a:pt x="7421466" y="241"/>
                </a:lnTo>
                <a:lnTo>
                  <a:pt x="7421466" y="4833155"/>
                </a:lnTo>
                <a:lnTo>
                  <a:pt x="0" y="4833155"/>
                </a:lnTo>
                <a:lnTo>
                  <a:pt x="110689" y="4588316"/>
                </a:lnTo>
                <a:cubicBezTo>
                  <a:pt x="1418844" y="1873453"/>
                  <a:pt x="4196609" y="0"/>
                  <a:pt x="7411941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D65CA9F-D6B5-4844-B53D-5300CB4ED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373" y="2295098"/>
            <a:ext cx="7992888" cy="1469814"/>
          </a:xfrm>
        </p:spPr>
        <p:txBody>
          <a:bodyPr anchor="t">
            <a:normAutofit/>
          </a:bodyPr>
          <a:lstStyle/>
          <a:p>
            <a:r>
              <a:rPr lang="de-DE" dirty="0"/>
              <a:t>Allgemeine Hinweise</a:t>
            </a:r>
          </a:p>
        </p:txBody>
      </p:sp>
      <p:sp>
        <p:nvSpPr>
          <p:cNvPr id="21" name="Subtitle 3">
            <a:extLst>
              <a:ext uri="{FF2B5EF4-FFF2-40B4-BE49-F238E27FC236}">
                <a16:creationId xmlns:a16="http://schemas.microsoft.com/office/drawing/2014/main" id="{B40D4000-AD2B-4320-14BD-0498241D97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73" y="3574800"/>
            <a:ext cx="6433129" cy="2014440"/>
          </a:xfrm>
        </p:spPr>
        <p:txBody>
          <a:bodyPr anchor="t">
            <a:normAutofit/>
          </a:bodyPr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dirty="0"/>
              <a:t>Uni-Layout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dirty="0"/>
              <a:t>Zeitvorgaben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dirty="0"/>
              <a:t>Gefordertes Niveau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dirty="0"/>
              <a:t>Uralte Probleme, stets relevant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86523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304E7B-19B5-2C30-F3CB-220C8B2EF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Uni-Layout: Template für PowerPoint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4E8A2EC-282C-0B3B-38BF-BE5422C1C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552" y="555526"/>
            <a:ext cx="9563488" cy="574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479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3A52C7-DC55-CBEE-820E-716DAEC24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Gefordertes Niveau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AA00ACF-1EDA-CC5F-D947-27BA53D085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56" y="764704"/>
            <a:ext cx="11036346" cy="517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402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ECA28-583D-AE69-CC73-317CB26A7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Zeitvorgabe</a:t>
            </a:r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4814E3C-15D9-3FA3-6C21-B5993C7490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696" y="407839"/>
            <a:ext cx="7508598" cy="603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68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3A52C7-DC55-CBEE-820E-716DAEC24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Uralte Probleme, stets relevant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9B91B5F-38A0-D880-6861-A1D926498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704" y="1160748"/>
            <a:ext cx="10687489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00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5CA9F-D6B5-4844-B53D-5300CB4ED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373" y="2295098"/>
            <a:ext cx="7992888" cy="1469814"/>
          </a:xfrm>
        </p:spPr>
        <p:txBody>
          <a:bodyPr anchor="t">
            <a:normAutofit/>
          </a:bodyPr>
          <a:lstStyle/>
          <a:p>
            <a:r>
              <a:rPr lang="de-DE" dirty="0"/>
              <a:t>Warum Motivation?</a:t>
            </a:r>
          </a:p>
        </p:txBody>
      </p:sp>
      <p:sp>
        <p:nvSpPr>
          <p:cNvPr id="21" name="Subtitle 3">
            <a:extLst>
              <a:ext uri="{FF2B5EF4-FFF2-40B4-BE49-F238E27FC236}">
                <a16:creationId xmlns:a16="http://schemas.microsoft.com/office/drawing/2014/main" id="{B40D4000-AD2B-4320-14BD-0498241D97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73" y="3574800"/>
            <a:ext cx="6433129" cy="2014440"/>
          </a:xfrm>
        </p:spPr>
        <p:txBody>
          <a:bodyPr anchor="t">
            <a:normAutofit/>
          </a:bodyPr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dirty="0"/>
              <a:t>Allgemeine Informationen und Vorteile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dirty="0"/>
              <a:t>Motivation: Beispiele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1300" dirty="0"/>
          </a:p>
        </p:txBody>
      </p:sp>
      <p:pic>
        <p:nvPicPr>
          <p:cNvPr id="3" name="Picture 6161" descr="One in a crowd">
            <a:extLst>
              <a:ext uri="{FF2B5EF4-FFF2-40B4-BE49-F238E27FC236}">
                <a16:creationId xmlns:a16="http://schemas.microsoft.com/office/drawing/2014/main" id="{82A80DA2-8530-0C1C-4337-BAAC5F4C07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0535" y="2024846"/>
            <a:ext cx="7421466" cy="4833155"/>
          </a:xfrm>
          <a:custGeom>
            <a:avLst/>
            <a:gdLst>
              <a:gd name="connsiteX0" fmla="*/ 7411941 w 7421466"/>
              <a:gd name="connsiteY0" fmla="*/ 0 h 4833155"/>
              <a:gd name="connsiteX1" fmla="*/ 7421466 w 7421466"/>
              <a:gd name="connsiteY1" fmla="*/ 241 h 4833155"/>
              <a:gd name="connsiteX2" fmla="*/ 7421466 w 7421466"/>
              <a:gd name="connsiteY2" fmla="*/ 4833155 h 4833155"/>
              <a:gd name="connsiteX3" fmla="*/ 0 w 7421466"/>
              <a:gd name="connsiteY3" fmla="*/ 4833155 h 4833155"/>
              <a:gd name="connsiteX4" fmla="*/ 110689 w 7421466"/>
              <a:gd name="connsiteY4" fmla="*/ 4588316 h 4833155"/>
              <a:gd name="connsiteX5" fmla="*/ 7411941 w 7421466"/>
              <a:gd name="connsiteY5" fmla="*/ 0 h 483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21466" h="4833155">
                <a:moveTo>
                  <a:pt x="7411941" y="0"/>
                </a:moveTo>
                <a:lnTo>
                  <a:pt x="7421466" y="241"/>
                </a:lnTo>
                <a:lnTo>
                  <a:pt x="7421466" y="4833155"/>
                </a:lnTo>
                <a:lnTo>
                  <a:pt x="0" y="4833155"/>
                </a:lnTo>
                <a:lnTo>
                  <a:pt x="110689" y="4588316"/>
                </a:lnTo>
                <a:cubicBezTo>
                  <a:pt x="1418844" y="1873453"/>
                  <a:pt x="4196609" y="0"/>
                  <a:pt x="7411941" y="0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010409731"/>
      </p:ext>
    </p:extLst>
  </p:cSld>
  <p:clrMapOvr>
    <a:masterClrMapping/>
  </p:clrMapOvr>
</p:sld>
</file>

<file path=ppt/theme/theme1.xml><?xml version="1.0" encoding="utf-8"?>
<a:theme xmlns:a="http://schemas.openxmlformats.org/drawingml/2006/main" name="UOL">
  <a:themeElements>
    <a:clrScheme name="Benutzerdefiniert 6">
      <a:dk1>
        <a:sysClr val="windowText" lastClr="000000"/>
      </a:dk1>
      <a:lt1>
        <a:sysClr val="window" lastClr="FFFFFF"/>
      </a:lt1>
      <a:dk2>
        <a:srgbClr val="003F6B"/>
      </a:dk2>
      <a:lt2>
        <a:srgbClr val="A5A5A5"/>
      </a:lt2>
      <a:accent1>
        <a:srgbClr val="004F9F"/>
      </a:accent1>
      <a:accent2>
        <a:srgbClr val="00ABDA"/>
      </a:accent2>
      <a:accent3>
        <a:srgbClr val="5BC5F2"/>
      </a:accent3>
      <a:accent4>
        <a:srgbClr val="A1DAF8"/>
      </a:accent4>
      <a:accent5>
        <a:srgbClr val="00786B"/>
      </a:accent5>
      <a:accent6>
        <a:srgbClr val="D53D0E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lnSpc>
            <a:spcPct val="110000"/>
          </a:lnSpc>
          <a:defRPr spc="3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lnSpc>
            <a:spcPct val="110000"/>
          </a:lnSpc>
          <a:defRPr spc="30" dirty="0" err="1" smtClean="0"/>
        </a:defPPr>
      </a:lstStyle>
    </a:txDef>
  </a:objectDefaults>
  <a:extraClrSchemeLst/>
  <a:custClrLst>
    <a:custClr name="Grün 1">
      <a:srgbClr val="00786B"/>
    </a:custClr>
    <a:custClr name="Grün 2">
      <a:srgbClr val="00A97A"/>
    </a:custClr>
    <a:custClr name="Grün 3">
      <a:srgbClr val="95C11F"/>
    </a:custClr>
    <a:custClr name="Grün 4">
      <a:srgbClr val="C8D300"/>
    </a:custClr>
    <a:custClr name="Orange 1">
      <a:srgbClr val="D53D0E"/>
    </a:custClr>
    <a:custClr name="Orange 2">
      <a:srgbClr val="EE7203"/>
    </a:custClr>
    <a:custClr name="Orange 3">
      <a:srgbClr val="F39200"/>
    </a:custClr>
    <a:custClr name="Orange 4">
      <a:srgbClr val="FDC300"/>
    </a:custClr>
  </a:custClrLst>
  <a:extLst>
    <a:ext uri="{05A4C25C-085E-4340-85A3-A5531E510DB2}">
      <thm15:themeFamily xmlns:thm15="http://schemas.microsoft.com/office/thememl/2012/main" name="UOL_PowerPoint_16x9.potx" id="{F374DE9F-0D6B-4D2F-A18F-ABD4DBD5F391}" vid="{4E2C0FA1-9A88-4104-B52A-031F2A7C2746}"/>
    </a:ext>
  </a:extLst>
</a:theme>
</file>

<file path=ppt/theme/theme2.xml><?xml version="1.0" encoding="utf-8"?>
<a:theme xmlns:a="http://schemas.openxmlformats.org/drawingml/2006/main" name="Office">
  <a:themeElements>
    <a:clrScheme name="Benutzerdefiniert 6">
      <a:dk1>
        <a:sysClr val="windowText" lastClr="000000"/>
      </a:dk1>
      <a:lt1>
        <a:sysClr val="window" lastClr="FFFFFF"/>
      </a:lt1>
      <a:dk2>
        <a:srgbClr val="003F6B"/>
      </a:dk2>
      <a:lt2>
        <a:srgbClr val="A5A5A5"/>
      </a:lt2>
      <a:accent1>
        <a:srgbClr val="004F9F"/>
      </a:accent1>
      <a:accent2>
        <a:srgbClr val="00ABDA"/>
      </a:accent2>
      <a:accent3>
        <a:srgbClr val="5BC5F2"/>
      </a:accent3>
      <a:accent4>
        <a:srgbClr val="A1DAF8"/>
      </a:accent4>
      <a:accent5>
        <a:srgbClr val="00786B"/>
      </a:accent5>
      <a:accent6>
        <a:srgbClr val="D53D0E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6">
      <a:dk1>
        <a:sysClr val="windowText" lastClr="000000"/>
      </a:dk1>
      <a:lt1>
        <a:sysClr val="window" lastClr="FFFFFF"/>
      </a:lt1>
      <a:dk2>
        <a:srgbClr val="003F6B"/>
      </a:dk2>
      <a:lt2>
        <a:srgbClr val="A5A5A5"/>
      </a:lt2>
      <a:accent1>
        <a:srgbClr val="004F9F"/>
      </a:accent1>
      <a:accent2>
        <a:srgbClr val="00ABDA"/>
      </a:accent2>
      <a:accent3>
        <a:srgbClr val="5BC5F2"/>
      </a:accent3>
      <a:accent4>
        <a:srgbClr val="A1DAF8"/>
      </a:accent4>
      <a:accent5>
        <a:srgbClr val="00786B"/>
      </a:accent5>
      <a:accent6>
        <a:srgbClr val="D53D0E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2D843D2-7008-4B44-B271-6AE4D8346F24}">
  <we:reference id="wa104380862" version="1.5.0.0" store="de-DE" storeType="OMEX"/>
  <we:alternateReferences>
    <we:reference id="wa104380862" version="1.5.0.0" store="WA104380862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PowerPoint-Vorlage__16-zu-9-Format_</Template>
  <TotalTime>0</TotalTime>
  <Words>540</Words>
  <Application>Microsoft Office PowerPoint</Application>
  <PresentationFormat>Breitbild</PresentationFormat>
  <Paragraphs>90</Paragraphs>
  <Slides>30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3" baseType="lpstr">
      <vt:lpstr>Arial</vt:lpstr>
      <vt:lpstr>Symbol</vt:lpstr>
      <vt:lpstr>UOL</vt:lpstr>
      <vt:lpstr>Softwareprojekt 2022/2023 Hinweise &amp; Tipps – Präsentationen </vt:lpstr>
      <vt:lpstr>Motivation</vt:lpstr>
      <vt:lpstr>Agenda</vt:lpstr>
      <vt:lpstr>Allgemeine Hinweise</vt:lpstr>
      <vt:lpstr>Uni-Layout: Template für PowerPoint</vt:lpstr>
      <vt:lpstr>Gefordertes Niveau</vt:lpstr>
      <vt:lpstr>Zeitvorgabe</vt:lpstr>
      <vt:lpstr>Uralte Probleme, stets relevant</vt:lpstr>
      <vt:lpstr>Warum Motivation?</vt:lpstr>
      <vt:lpstr>Warum Motivation?</vt:lpstr>
      <vt:lpstr>Motivation: Beispiel (1)</vt:lpstr>
      <vt:lpstr>Motivation: Beispiel (2)</vt:lpstr>
      <vt:lpstr>Motivation: Beispiel (3)</vt:lpstr>
      <vt:lpstr>Warum Schaubilder?</vt:lpstr>
      <vt:lpstr>Warum Schaubilder?</vt:lpstr>
      <vt:lpstr>Schaubilder: Beispiel (Arbeitsweise)</vt:lpstr>
      <vt:lpstr>Schaubilder: Beispiel (Aufgabenbearbeitung)</vt:lpstr>
      <vt:lpstr>Schaubilder: Beispiel (Sprint-Rückblick)</vt:lpstr>
      <vt:lpstr>Schaubilder: Beispiel (Updater)</vt:lpstr>
      <vt:lpstr>Schaubilder: Weitere Nutzbeispiele</vt:lpstr>
      <vt:lpstr>Diagrammeinbindung</vt:lpstr>
      <vt:lpstr>Korrekte Einbindung von Diagrammen</vt:lpstr>
      <vt:lpstr>Beispiel: Wie sollte es nicht aussehen</vt:lpstr>
      <vt:lpstr>Beispiel: Wie sollte es aussehen</vt:lpstr>
      <vt:lpstr>Warum Übergangsfolien?</vt:lpstr>
      <vt:lpstr>Warum Motivation?</vt:lpstr>
      <vt:lpstr>Übergangsfolien: Kapiteltrennung Beispiel </vt:lpstr>
      <vt:lpstr>Übergangsfolien: Live-Demo Beispiel </vt:lpstr>
      <vt:lpstr>Übergangsfolien: Diagramm Beispiel </vt:lpstr>
      <vt:lpstr>Viel Erfolg bei den bevorstehenden Präsentationen!</vt:lpstr>
    </vt:vector>
  </TitlesOfParts>
  <Company>Universität Oldenburg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Hinweise &amp; Tricks</dc:title>
  <dc:creator>Pascal Meyer</dc:creator>
  <cp:lastModifiedBy>Pascal Meyer</cp:lastModifiedBy>
  <cp:revision>112</cp:revision>
  <dcterms:created xsi:type="dcterms:W3CDTF">2021-11-17T12:55:51Z</dcterms:created>
  <dcterms:modified xsi:type="dcterms:W3CDTF">2022-12-12T14:03:22Z</dcterms:modified>
</cp:coreProperties>
</file>